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handoutMasterIdLst>
    <p:handoutMasterId r:id="rId28"/>
  </p:handoutMasterIdLst>
  <p:sldIdLst>
    <p:sldId id="435" r:id="rId2"/>
    <p:sldId id="452" r:id="rId3"/>
    <p:sldId id="451" r:id="rId4"/>
    <p:sldId id="442" r:id="rId5"/>
    <p:sldId id="475" r:id="rId6"/>
    <p:sldId id="477" r:id="rId7"/>
    <p:sldId id="476" r:id="rId8"/>
    <p:sldId id="479" r:id="rId9"/>
    <p:sldId id="480" r:id="rId10"/>
    <p:sldId id="443" r:id="rId11"/>
    <p:sldId id="444" r:id="rId12"/>
    <p:sldId id="445" r:id="rId13"/>
    <p:sldId id="446" r:id="rId14"/>
    <p:sldId id="478" r:id="rId15"/>
    <p:sldId id="453" r:id="rId16"/>
    <p:sldId id="448" r:id="rId17"/>
    <p:sldId id="450" r:id="rId18"/>
    <p:sldId id="449" r:id="rId19"/>
    <p:sldId id="473" r:id="rId20"/>
    <p:sldId id="458" r:id="rId21"/>
    <p:sldId id="459" r:id="rId22"/>
    <p:sldId id="461" r:id="rId23"/>
    <p:sldId id="474" r:id="rId24"/>
    <p:sldId id="465" r:id="rId25"/>
    <p:sldId id="481" r:id="rId2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9216" autoAdjust="0"/>
    <p:restoredTop sz="71669" autoAdjust="0"/>
  </p:normalViewPr>
  <p:slideViewPr>
    <p:cSldViewPr snapToGrid="0">
      <p:cViewPr>
        <p:scale>
          <a:sx n="60" d="100"/>
          <a:sy n="60" d="100"/>
        </p:scale>
        <p:origin x="808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handoutMaster" Target="handoutMasters/handout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BA2DA-643A-463C-866E-F35E694B91DA}" type="datetimeFigureOut">
              <a:rPr lang="de-DE" smtClean="0"/>
              <a:t>03.11.16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ADDB0-2A0F-4F20-9C2F-50EEC6A37EB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3618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iff>
</file>

<file path=ppt/media/image21.tiff>
</file>

<file path=ppt/media/image22.tiff>
</file>

<file path=ppt/media/image23.tiff>
</file>

<file path=ppt/media/image24.tiff>
</file>

<file path=ppt/media/image25.png>
</file>

<file path=ppt/media/image26.tiff>
</file>

<file path=ppt/media/image28.png>
</file>

<file path=ppt/media/image29.png>
</file>

<file path=ppt/media/image30.png>
</file>

<file path=ppt/media/image31.png>
</file>

<file path=ppt/media/image4.jpeg>
</file>

<file path=ppt/media/image5.jpe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DB449-486F-456A-B109-598711D3768F}" type="datetimeFigureOut">
              <a:rPr lang="de-DE" smtClean="0"/>
              <a:t>03.11.16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64E32A-773C-4929-8D99-18F8AD191AE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09998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320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30763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49326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38505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Der Nutzen entsteht durch die auf </a:t>
            </a:r>
            <a:r>
              <a:rPr lang="de-DE" dirty="0" err="1" smtClean="0"/>
              <a:t>Mesos</a:t>
            </a:r>
            <a:r>
              <a:rPr lang="de-DE" dirty="0" smtClean="0"/>
              <a:t> basierenden Frameworks.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4376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709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2.vml"/><Relationship Id="rId2" Type="http://schemas.openxmlformats.org/officeDocument/2006/relationships/tags" Target="../tags/tag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3.vml"/><Relationship Id="rId2" Type="http://schemas.openxmlformats.org/officeDocument/2006/relationships/tags" Target="../tags/tag3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4.vml"/><Relationship Id="rId2" Type="http://schemas.openxmlformats.org/officeDocument/2006/relationships/tags" Target="../tags/tag4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5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5.vml"/><Relationship Id="rId2" Type="http://schemas.openxmlformats.org/officeDocument/2006/relationships/tags" Target="../tags/tag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6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6.vml"/><Relationship Id="rId2" Type="http://schemas.openxmlformats.org/officeDocument/2006/relationships/tags" Target="../tags/tag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7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7.vml"/><Relationship Id="rId2" Type="http://schemas.openxmlformats.org/officeDocument/2006/relationships/tags" Target="../tags/tag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8.vml"/><Relationship Id="rId2" Type="http://schemas.openxmlformats.org/officeDocument/2006/relationships/tags" Target="../tags/tag8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9.vml"/><Relationship Id="rId2" Type="http://schemas.openxmlformats.org/officeDocument/2006/relationships/tags" Target="../tags/tag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117599" y="2298170"/>
            <a:ext cx="8026767" cy="520700"/>
          </a:xfrm>
          <a:prstGeom prst="rect">
            <a:avLst/>
          </a:prstGeom>
        </p:spPr>
        <p:txBody>
          <a:bodyPr vert="horz" lIns="0" tIns="0" rIns="91440" bIns="0" rtlCol="0" anchor="b" anchorCtr="0">
            <a:noAutofit/>
          </a:bodyPr>
          <a:lstStyle>
            <a:lvl1pPr>
              <a:lnSpc>
                <a:spcPct val="100000"/>
              </a:lnSpc>
              <a:defRPr sz="3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/>
              </a:defRPr>
            </a:lvl1pPr>
          </a:lstStyle>
          <a:p>
            <a:r>
              <a:rPr lang="en-US" dirty="0" smtClean="0"/>
              <a:t>Das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der</a:t>
            </a:r>
            <a:r>
              <a:rPr lang="en-US" dirty="0" smtClean="0"/>
              <a:t> </a:t>
            </a:r>
            <a:r>
              <a:rPr lang="en-US" dirty="0" err="1" smtClean="0"/>
              <a:t>Haupttitel</a:t>
            </a:r>
            <a:endParaRPr lang="de-DE" dirty="0"/>
          </a:p>
        </p:txBody>
      </p:sp>
      <p:sp>
        <p:nvSpPr>
          <p:cNvPr id="16" name="Rectangle 15"/>
          <p:cNvSpPr/>
          <p:nvPr/>
        </p:nvSpPr>
        <p:spPr>
          <a:xfrm>
            <a:off x="0" y="2857501"/>
            <a:ext cx="12192000" cy="4000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latin typeface="Arial Narrow" panose="020B0606020202030204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117599" y="2936880"/>
            <a:ext cx="8026765" cy="2184400"/>
          </a:xfrm>
          <a:prstGeom prst="rect">
            <a:avLst/>
          </a:prstGeom>
        </p:spPr>
        <p:txBody>
          <a:bodyPr vert="horz" lIns="0" tIns="0" rIns="91440" bIns="0" rtlCol="0" anchor="t" anchorCtr="0">
            <a:noAutofit/>
          </a:bodyPr>
          <a:lstStyle>
            <a:lvl1pPr>
              <a:defRPr lang="de-DE" sz="3200" b="0" baseline="0" dirty="0" smtClean="0">
                <a:solidFill>
                  <a:schemeClr val="bg1"/>
                </a:solidFill>
                <a:latin typeface="+mn-lt"/>
                <a:ea typeface="+mj-ea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de-DE" dirty="0" smtClean="0"/>
              <a:t>Das ist der 2-zeilige Subtitel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117600" y="5808710"/>
            <a:ext cx="7213600" cy="101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de-DE" dirty="0" smtClean="0"/>
              <a:t>Ort, Datum,</a:t>
            </a:r>
          </a:p>
          <a:p>
            <a:pPr lvl="0"/>
            <a:r>
              <a:rPr lang="de-DE" dirty="0" smtClean="0"/>
              <a:t>Autor</a:t>
            </a:r>
          </a:p>
          <a:p>
            <a:pPr lvl="0"/>
            <a:r>
              <a:rPr lang="de-DE" dirty="0" smtClean="0"/>
              <a:t>Status</a:t>
            </a:r>
          </a:p>
          <a:p>
            <a:pPr lvl="0"/>
            <a:endParaRPr lang="de-DE" dirty="0" smtClean="0"/>
          </a:p>
        </p:txBody>
      </p:sp>
      <p:pic>
        <p:nvPicPr>
          <p:cNvPr id="7" name="Picture 8" descr="LOGO_mast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2788" y="0"/>
            <a:ext cx="2285726" cy="84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641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FE8F5-41A3-4301-A47F-31831316DC49}" type="datetime4">
              <a:rPr lang="de-DE" smtClean="0"/>
              <a:t>3. November 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6554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7F9C7B1-2EC2-4381-AE6A-D48C16AF6BB3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184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EDDF41F-C0CD-4D6D-B1B8-371D59A6A595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99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BF642D4-A5D5-48EB-8816-07EBA5FFB1EE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47786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11C4843-1809-40E5-8578-E03375F47FBB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64620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83A4E86-E105-42C2-BFCD-87B6057E2C9B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3248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27DAB0F-5D0B-4037-9758-854518C8BB94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0182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DB60C92-C9DA-4155-9A8C-48BE6E179608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926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135CF49-9A73-47A7-8F65-8E7E92988D2A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2066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76224FF2-59FA-4BA9-B22B-606D9A3E51CA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9689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1003134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02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tx1">
                  <a:lumMod val="85000"/>
                  <a:lumOff val="15000"/>
                </a:schemeClr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85000"/>
                  <a:lumOff val="1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85000"/>
                  <a:lumOff val="1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85000"/>
                  <a:lumOff val="1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97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A1FED02-8F29-43DF-99E3-E0A5929004FF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3707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AB9FDA6-75A4-4AC5-A518-6C4F5DCE22DA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20790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1D29804-6381-442D-8431-54AF06AA6573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5970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475A12F-773D-40F3-975C-324319C18717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8246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CA68869-28F7-4FC2-8022-69F8909D12EE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6248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D26D645-7457-46F8-A8FF-6A879952E15F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214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C080181-388A-463F-B5F5-A0B0BA591070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35055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D65EB56-45A2-4D1A-9B6C-55DE4D0EDF5A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6954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DAF41A4-9F3F-4224-A411-7368417F9465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11803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D5FE5AD-E500-4D34-9E44-6DC9EBD25FB2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1529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0388311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25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428449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4235FCF-D5BC-44C9-B9DE-48EFF4593A2D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32698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EF625A-31C6-4C43-A417-E21D122C48C9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6624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3569E491-B4C2-46B6-A237-FACFE3FBE201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5309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9B8F62F-A418-41F2-A2B8-0712C2875A78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57090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4A0E54-2F12-40C8-9BEB-C4B6394B4ECD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03515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E05A7F5-773C-4881-A0C4-FD42EFE01DC0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14516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4714CE8-8790-46E3-A6C5-5A488DF231B9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7660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3E987FC-42D9-453A-9633-2C730DEED79C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40278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858E51C-64A7-4E7C-AB35-CFC5B09D3A53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2286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7FDC5D2-36A7-438D-9651-EF40CEE3BFF8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829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42112008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49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2351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8EDA7CF-0B25-4927-9C0E-D25F75C14022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13519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1DB4873-AA39-4F92-AC07-5D311AB9735E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0364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0E188F9-1BFA-4825-9F8A-513A15D12057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68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7F478BD-39EA-4984-8260-14496EFFC047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7152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6347743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73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4976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Pr>
        <a:solidFill>
          <a:srgbClr val="6C6C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7749245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97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6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5756272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21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7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740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45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229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1143656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69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3643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46" Type="http://schemas.openxmlformats.org/officeDocument/2006/relationships/tags" Target="../tags/tag1.xml"/><Relationship Id="rId47" Type="http://schemas.openxmlformats.org/officeDocument/2006/relationships/oleObject" Target="../embeddings/oleObject1.bin"/><Relationship Id="rId48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theme" Target="../theme/theme1.xml"/><Relationship Id="rId45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46"/>
            </p:custDataLst>
            <p:extLst>
              <p:ext uri="{D42A27DB-BD31-4B8C-83A1-F6EECF244321}">
                <p14:modId xmlns:p14="http://schemas.microsoft.com/office/powerpoint/2010/main" val="3535664569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82" name="think-cell Folie" r:id="rId47" imgW="359" imgH="358" progId="TCLayout.ActiveDocument.1">
                  <p:embed/>
                </p:oleObj>
              </mc:Choice>
              <mc:Fallback>
                <p:oleObj name="think-cell Folie" r:id="rId47" imgW="359" imgH="35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8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6648" y="6486526"/>
            <a:ext cx="1454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04600" y="6486526"/>
            <a:ext cx="711200" cy="365125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508710" y="6486526"/>
            <a:ext cx="2978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04FF091-6AFD-46C0-A7CF-A8042EB4153F}" type="datetime4">
              <a:rPr lang="de-DE" smtClean="0"/>
              <a:t>3. November 2016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39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81" r:id="rId19"/>
    <p:sldLayoutId id="2147483682" r:id="rId20"/>
    <p:sldLayoutId id="2147483683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2" r:id="rId28"/>
    <p:sldLayoutId id="2147483694" r:id="rId29"/>
    <p:sldLayoutId id="2147483696" r:id="rId30"/>
    <p:sldLayoutId id="2147483698" r:id="rId31"/>
    <p:sldLayoutId id="2147483700" r:id="rId32"/>
    <p:sldLayoutId id="2147483702" r:id="rId33"/>
    <p:sldLayoutId id="2147483704" r:id="rId34"/>
    <p:sldLayoutId id="2147483706" r:id="rId35"/>
    <p:sldLayoutId id="2147483707" r:id="rId36"/>
    <p:sldLayoutId id="2147483708" r:id="rId37"/>
    <p:sldLayoutId id="2147483709" r:id="rId38"/>
    <p:sldLayoutId id="2147483710" r:id="rId39"/>
    <p:sldLayoutId id="2147483711" r:id="rId40"/>
    <p:sldLayoutId id="2147483712" r:id="rId41"/>
    <p:sldLayoutId id="2147483713" r:id="rId42"/>
    <p:sldLayoutId id="2147483714" r:id="rId43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hdr="0" ftr="0" dt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2800" b="1" kern="1200">
          <a:solidFill>
            <a:schemeClr val="tx1">
              <a:lumMod val="85000"/>
              <a:lumOff val="15000"/>
            </a:schemeClr>
          </a:solidFill>
          <a:latin typeface="Arial"/>
          <a:ea typeface="+mj-ea"/>
          <a:cs typeface="Arial"/>
        </a:defRPr>
      </a:lvl1pPr>
    </p:titleStyle>
    <p:bodyStyle>
      <a:lvl1pPr marL="269875" indent="-269875" algn="l" defTabSz="457200" rtl="0" eaLnBrk="1" latinLnBrk="0" hangingPunct="1">
        <a:lnSpc>
          <a:spcPct val="100000"/>
        </a:lnSpc>
        <a:spcBef>
          <a:spcPts val="390"/>
        </a:spcBef>
        <a:spcAft>
          <a:spcPts val="780"/>
        </a:spcAft>
        <a:buClr>
          <a:schemeClr val="tx1">
            <a:lumMod val="85000"/>
            <a:lumOff val="15000"/>
          </a:schemeClr>
        </a:buClr>
        <a:buSzPct val="165000"/>
        <a:buFont typeface="Arial"/>
        <a:buChar char="■"/>
        <a:defRPr sz="16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1pPr>
      <a:lvl2pPr marL="482600" indent="-217488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2pPr>
      <a:lvl3pPr marL="647700" indent="-216000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3pPr>
      <a:lvl4pPr marL="806450" indent="-216000" algn="l" defTabSz="457200" rtl="0" eaLnBrk="1" latinLnBrk="0" hangingPunct="1">
        <a:spcBef>
          <a:spcPct val="20000"/>
        </a:spcBef>
        <a:spcAft>
          <a:spcPts val="576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4pPr>
      <a:lvl5pPr marL="920750" indent="-216000" algn="l" defTabSz="534988" rtl="0" eaLnBrk="1" latinLnBrk="0" hangingPunct="1">
        <a:spcBef>
          <a:spcPct val="20000"/>
        </a:spcBef>
        <a:spcAft>
          <a:spcPts val="480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27.emf"/><Relationship Id="rId1" Type="http://schemas.openxmlformats.org/officeDocument/2006/relationships/vmlDrawing" Target="../drawings/vmlDrawing10.vml"/><Relationship Id="rId2" Type="http://schemas.openxmlformats.org/officeDocument/2006/relationships/tags" Target="../tags/tag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oleObject" Target="../embeddings/oleObject11.bin"/><Relationship Id="rId6" Type="http://schemas.openxmlformats.org/officeDocument/2006/relationships/image" Target="../media/image27.emf"/><Relationship Id="rId1" Type="http://schemas.openxmlformats.org/officeDocument/2006/relationships/vmlDrawing" Target="../drawings/vmlDrawing11.vml"/><Relationship Id="rId2" Type="http://schemas.openxmlformats.org/officeDocument/2006/relationships/tags" Target="../tags/tag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hyperlink" Target="https://www.typesafe.com/blog/play-framework-grid-deployment-with-mesos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12.bin"/><Relationship Id="rId5" Type="http://schemas.openxmlformats.org/officeDocument/2006/relationships/image" Target="../media/image27.emf"/><Relationship Id="rId1" Type="http://schemas.openxmlformats.org/officeDocument/2006/relationships/vmlDrawing" Target="../drawings/vmlDrawing12.vml"/><Relationship Id="rId2" Type="http://schemas.openxmlformats.org/officeDocument/2006/relationships/tags" Target="../tags/tag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cos.io/install/" TargetMode="External"/><Relationship Id="rId4" Type="http://schemas.openxmlformats.org/officeDocument/2006/relationships/hyperlink" Target="https://dcos.io/docs" TargetMode="External"/><Relationship Id="rId5" Type="http://schemas.openxmlformats.org/officeDocument/2006/relationships/hyperlink" Target="https://mesosphere.github.io/marathon/docs/" TargetMode="External"/><Relationship Id="rId6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cos.io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4" Type="http://schemas.openxmlformats.org/officeDocument/2006/relationships/image" Target="../media/image21.tiff"/><Relationship Id="rId5" Type="http://schemas.openxmlformats.org/officeDocument/2006/relationships/image" Target="../media/image22.tiff"/><Relationship Id="rId6" Type="http://schemas.openxmlformats.org/officeDocument/2006/relationships/image" Target="../media/image23.tiff"/><Relationship Id="rId7" Type="http://schemas.openxmlformats.org/officeDocument/2006/relationships/image" Target="../media/image2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</a:t>
            </a:fld>
            <a:endParaRPr lang="de-DE"/>
          </a:p>
        </p:txBody>
      </p:sp>
      <p:pic>
        <p:nvPicPr>
          <p:cNvPr id="4" name="Picture 2" descr="http://www.atbreak.com/wp-content/uploads/2012/06/over-the-cloud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08"/>
          <a:stretch/>
        </p:blipFill>
        <p:spPr bwMode="auto">
          <a:xfrm>
            <a:off x="0" y="0"/>
            <a:ext cx="12192000" cy="7002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/>
          <p:cNvSpPr/>
          <p:nvPr/>
        </p:nvSpPr>
        <p:spPr>
          <a:xfrm>
            <a:off x="0" y="4397804"/>
            <a:ext cx="12192000" cy="2316163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7920" y="0"/>
            <a:ext cx="2384080" cy="8853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380" y="4382306"/>
            <a:ext cx="6743700" cy="213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976460" y="5283109"/>
            <a:ext cx="3789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mtClean="0">
                <a:latin typeface="Source Code Pro" charset="0"/>
                <a:ea typeface="Source Code Pro" charset="0"/>
                <a:cs typeface="Source Code Pro" charset="0"/>
              </a:rPr>
              <a:t>Orchestration</a:t>
            </a:r>
            <a:endParaRPr lang="en-US" sz="3600" b="1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34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10</a:t>
            </a:fld>
            <a:endParaRPr lang="de-DE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Cluster </a:t>
            </a:r>
            <a:r>
              <a:rPr lang="de-DE" dirty="0" err="1" smtClean="0"/>
              <a:t>Scheduling</a:t>
            </a:r>
            <a:endParaRPr lang="de-DE" dirty="0"/>
          </a:p>
        </p:txBody>
      </p:sp>
      <p:sp>
        <p:nvSpPr>
          <p:cNvPr id="23" name="Rechteck 4"/>
          <p:cNvSpPr/>
          <p:nvPr/>
        </p:nvSpPr>
        <p:spPr>
          <a:xfrm>
            <a:off x="1582326" y="3013662"/>
            <a:ext cx="9144587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4" name="Rechteck 5"/>
          <p:cNvSpPr/>
          <p:nvPr/>
        </p:nvSpPr>
        <p:spPr>
          <a:xfrm>
            <a:off x="1582326" y="2008020"/>
            <a:ext cx="9144587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6" name="Rechteck 8"/>
          <p:cNvSpPr/>
          <p:nvPr/>
        </p:nvSpPr>
        <p:spPr>
          <a:xfrm>
            <a:off x="1591594" y="4055755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7" name="Textfeld 12"/>
          <p:cNvSpPr txBox="1"/>
          <p:nvPr/>
        </p:nvSpPr>
        <p:spPr>
          <a:xfrm>
            <a:off x="4356310" y="4183898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7" name="Textfeld 13"/>
          <p:cNvSpPr txBox="1"/>
          <p:nvPr/>
        </p:nvSpPr>
        <p:spPr>
          <a:xfrm>
            <a:off x="4351716" y="3156910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8" name="Textfeld 14"/>
          <p:cNvSpPr txBox="1"/>
          <p:nvPr/>
        </p:nvSpPr>
        <p:spPr>
          <a:xfrm>
            <a:off x="4351716" y="2095969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51" name="Abgerundetes Rechteck 17"/>
          <p:cNvSpPr/>
          <p:nvPr/>
        </p:nvSpPr>
        <p:spPr>
          <a:xfrm>
            <a:off x="8510099" y="2095969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52" name="Abgerundetes Rechteck 18"/>
          <p:cNvSpPr/>
          <p:nvPr/>
        </p:nvSpPr>
        <p:spPr>
          <a:xfrm>
            <a:off x="8510099" y="3139131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53" name="Abgerundetes Rechteck 19"/>
          <p:cNvSpPr/>
          <p:nvPr/>
        </p:nvSpPr>
        <p:spPr>
          <a:xfrm>
            <a:off x="8510099" y="4183898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343060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kt 1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4" name="think-cell Folie" r:id="rId4" imgW="360" imgH="360" progId="TCLayout.ActiveDocument.1">
                  <p:embed/>
                </p:oleObj>
              </mc:Choice>
              <mc:Fallback>
                <p:oleObj name="think-cell Folie" r:id="rId4" imgW="360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Wolke 10"/>
          <p:cNvSpPr/>
          <p:nvPr/>
        </p:nvSpPr>
        <p:spPr>
          <a:xfrm>
            <a:off x="389468" y="4359728"/>
            <a:ext cx="8719457" cy="1839686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Problem Space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11</a:t>
            </a:fld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1382786" y="4887685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" name="Rechteck 6"/>
          <p:cNvSpPr/>
          <p:nvPr/>
        </p:nvSpPr>
        <p:spPr>
          <a:xfrm>
            <a:off x="2710843" y="4887685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4038900" y="4887685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9" name="Rechteck 8"/>
          <p:cNvSpPr/>
          <p:nvPr/>
        </p:nvSpPr>
        <p:spPr>
          <a:xfrm>
            <a:off x="5372399" y="4887685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0" name="Rechteck 9"/>
          <p:cNvSpPr/>
          <p:nvPr/>
        </p:nvSpPr>
        <p:spPr>
          <a:xfrm>
            <a:off x="6705898" y="4887685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3" name="Ellipse 12"/>
          <p:cNvSpPr/>
          <p:nvPr/>
        </p:nvSpPr>
        <p:spPr>
          <a:xfrm>
            <a:off x="1742014" y="1867488"/>
            <a:ext cx="468086" cy="44631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4" name="Ellipse 13"/>
          <p:cNvSpPr/>
          <p:nvPr/>
        </p:nvSpPr>
        <p:spPr>
          <a:xfrm>
            <a:off x="2944886" y="1867488"/>
            <a:ext cx="468086" cy="44631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5" name="Ellipse 14"/>
          <p:cNvSpPr/>
          <p:nvPr/>
        </p:nvSpPr>
        <p:spPr>
          <a:xfrm>
            <a:off x="4398128" y="1867488"/>
            <a:ext cx="468086" cy="44631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6" name="Ellipse 15"/>
          <p:cNvSpPr/>
          <p:nvPr/>
        </p:nvSpPr>
        <p:spPr>
          <a:xfrm>
            <a:off x="5530543" y="1867488"/>
            <a:ext cx="468086" cy="44631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7" name="Ellipse 16"/>
          <p:cNvSpPr/>
          <p:nvPr/>
        </p:nvSpPr>
        <p:spPr>
          <a:xfrm>
            <a:off x="6749742" y="1867488"/>
            <a:ext cx="468086" cy="44631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8" name="Textfeld 17"/>
          <p:cNvSpPr txBox="1"/>
          <p:nvPr/>
        </p:nvSpPr>
        <p:spPr>
          <a:xfrm>
            <a:off x="9342717" y="4590138"/>
            <a:ext cx="190468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smtClean="0"/>
              <a:t>Compute</a:t>
            </a:r>
            <a:endParaRPr lang="de-DE" sz="2800" dirty="0" smtClean="0"/>
          </a:p>
          <a:p>
            <a:r>
              <a:rPr lang="de-DE" sz="2800" dirty="0" smtClean="0"/>
              <a:t>Resources</a:t>
            </a:r>
            <a:endParaRPr lang="de-DE" sz="2800" dirty="0"/>
          </a:p>
        </p:txBody>
      </p:sp>
      <p:sp>
        <p:nvSpPr>
          <p:cNvPr id="19" name="Textfeld 18"/>
          <p:cNvSpPr txBox="1"/>
          <p:nvPr/>
        </p:nvSpPr>
        <p:spPr>
          <a:xfrm>
            <a:off x="9342717" y="1613591"/>
            <a:ext cx="164500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/>
              <a:t>Compute</a:t>
            </a:r>
            <a:endParaRPr lang="de-DE" sz="2800" dirty="0" smtClean="0"/>
          </a:p>
          <a:p>
            <a:r>
              <a:rPr lang="de-DE" sz="2800" dirty="0" smtClean="0"/>
              <a:t>Tasks</a:t>
            </a:r>
            <a:endParaRPr lang="de-DE" sz="2800" dirty="0"/>
          </a:p>
        </p:txBody>
      </p:sp>
      <p:sp>
        <p:nvSpPr>
          <p:cNvPr id="20" name="Pfeil nach unten 19"/>
          <p:cNvSpPr/>
          <p:nvPr/>
        </p:nvSpPr>
        <p:spPr>
          <a:xfrm>
            <a:off x="3304114" y="2961208"/>
            <a:ext cx="2808512" cy="751114"/>
          </a:xfrm>
          <a:prstGeom prst="downArrow">
            <a:avLst/>
          </a:prstGeom>
          <a:solidFill>
            <a:srgbClr val="FFFFCC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1" name="Textfeld 20"/>
          <p:cNvSpPr txBox="1"/>
          <p:nvPr/>
        </p:nvSpPr>
        <p:spPr>
          <a:xfrm>
            <a:off x="4513110" y="3022605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 smtClean="0"/>
              <a:t>?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51216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Objekt 20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18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hteck 19"/>
          <p:cNvSpPr/>
          <p:nvPr/>
        </p:nvSpPr>
        <p:spPr>
          <a:xfrm>
            <a:off x="3621354" y="1526963"/>
            <a:ext cx="4593471" cy="407631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Datacenter </a:t>
            </a:r>
            <a:r>
              <a:rPr lang="de-DE" dirty="0" err="1" smtClean="0"/>
              <a:t>as</a:t>
            </a:r>
            <a:r>
              <a:rPr lang="de-DE" dirty="0" smtClean="0"/>
              <a:t> a Computer: A Cluster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look</a:t>
            </a:r>
            <a:r>
              <a:rPr lang="de-DE" dirty="0" smtClean="0"/>
              <a:t> </a:t>
            </a:r>
            <a:r>
              <a:rPr lang="de-DE" dirty="0" err="1" smtClean="0"/>
              <a:t>alike</a:t>
            </a:r>
            <a:r>
              <a:rPr lang="de-DE" dirty="0" smtClean="0"/>
              <a:t> a </a:t>
            </a:r>
            <a:r>
              <a:rPr lang="de-DE" dirty="0" err="1" smtClean="0"/>
              <a:t>single</a:t>
            </a:r>
            <a:r>
              <a:rPr lang="de-DE" dirty="0" smtClean="0"/>
              <a:t> </a:t>
            </a:r>
            <a:r>
              <a:rPr lang="de-DE" dirty="0" err="1" smtClean="0"/>
              <a:t>computer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outside (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user‘s</a:t>
            </a:r>
            <a:r>
              <a:rPr lang="de-DE" dirty="0" smtClean="0"/>
              <a:t> </a:t>
            </a:r>
            <a:r>
              <a:rPr lang="de-DE" dirty="0" err="1" smtClean="0"/>
              <a:t>perspective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12</a:t>
            </a:fld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3980583" y="1816796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" name="Rechteck 6"/>
          <p:cNvSpPr/>
          <p:nvPr/>
        </p:nvSpPr>
        <p:spPr>
          <a:xfrm>
            <a:off x="5308640" y="1816796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6636697" y="1816796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1" name="Rechteck 10"/>
          <p:cNvSpPr/>
          <p:nvPr/>
        </p:nvSpPr>
        <p:spPr>
          <a:xfrm>
            <a:off x="3980583" y="2721087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2" name="Rechteck 11"/>
          <p:cNvSpPr/>
          <p:nvPr/>
        </p:nvSpPr>
        <p:spPr>
          <a:xfrm>
            <a:off x="5308640" y="2721087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3" name="Rechteck 12"/>
          <p:cNvSpPr/>
          <p:nvPr/>
        </p:nvSpPr>
        <p:spPr>
          <a:xfrm>
            <a:off x="6636697" y="2721087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4" name="Rechteck 13"/>
          <p:cNvSpPr/>
          <p:nvPr/>
        </p:nvSpPr>
        <p:spPr>
          <a:xfrm>
            <a:off x="3980583" y="3625378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5" name="Rechteck 14"/>
          <p:cNvSpPr/>
          <p:nvPr/>
        </p:nvSpPr>
        <p:spPr>
          <a:xfrm>
            <a:off x="5308640" y="3625378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6" name="Rechteck 15"/>
          <p:cNvSpPr/>
          <p:nvPr/>
        </p:nvSpPr>
        <p:spPr>
          <a:xfrm>
            <a:off x="6636697" y="3625378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7" name="Rechteck 16"/>
          <p:cNvSpPr/>
          <p:nvPr/>
        </p:nvSpPr>
        <p:spPr>
          <a:xfrm>
            <a:off x="3980583" y="4529669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8" name="Rechteck 17"/>
          <p:cNvSpPr/>
          <p:nvPr/>
        </p:nvSpPr>
        <p:spPr>
          <a:xfrm>
            <a:off x="5308640" y="4529669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9" name="Rechteck 18"/>
          <p:cNvSpPr/>
          <p:nvPr/>
        </p:nvSpPr>
        <p:spPr>
          <a:xfrm>
            <a:off x="6636697" y="4529669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2" name="Rechteck 21"/>
          <p:cNvSpPr/>
          <p:nvPr/>
        </p:nvSpPr>
        <p:spPr>
          <a:xfrm>
            <a:off x="716387" y="5935638"/>
            <a:ext cx="1155759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smtClean="0"/>
              <a:t>The </a:t>
            </a:r>
            <a:r>
              <a:rPr lang="en-US" sz="1400" dirty="0"/>
              <a:t>Datacenter as a Computer: An Introduction to the Design of Warehouse-Scale Machines, 2009, </a:t>
            </a:r>
            <a:r>
              <a:rPr lang="pt-BR" sz="1400" dirty="0"/>
              <a:t>Luiz André Barroso und Urs Hölzle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801567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</a:t>
            </a:r>
            <a:r>
              <a:rPr lang="de-DE" dirty="0" err="1" smtClean="0"/>
              <a:t>Resource</a:t>
            </a:r>
            <a:r>
              <a:rPr lang="de-DE" dirty="0" smtClean="0"/>
              <a:t> </a:t>
            </a:r>
            <a:r>
              <a:rPr lang="de-DE" dirty="0" err="1" smtClean="0"/>
              <a:t>Utilization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Improved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Dynamic </a:t>
            </a:r>
            <a:r>
              <a:rPr lang="de-DE" dirty="0" err="1" smtClean="0"/>
              <a:t>Partitioning</a:t>
            </a:r>
            <a:r>
              <a:rPr lang="de-DE" dirty="0" smtClean="0"/>
              <a:t>. This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very</a:t>
            </a:r>
            <a:r>
              <a:rPr lang="de-DE" dirty="0" smtClean="0"/>
              <a:t> Job </a:t>
            </a:r>
            <a:r>
              <a:rPr lang="de-DE" dirty="0" err="1" smtClean="0"/>
              <a:t>of</a:t>
            </a:r>
            <a:r>
              <a:rPr lang="de-DE" dirty="0" smtClean="0"/>
              <a:t> Cluster Scheduler.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13</a:t>
            </a:fld>
            <a:endParaRPr lang="de-DE"/>
          </a:p>
        </p:txBody>
      </p:sp>
      <p:sp>
        <p:nvSpPr>
          <p:cNvPr id="6" name="Textfeld 5"/>
          <p:cNvSpPr txBox="1"/>
          <p:nvPr/>
        </p:nvSpPr>
        <p:spPr>
          <a:xfrm>
            <a:off x="5962684" y="1867098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/>
              <a:t>Static</a:t>
            </a:r>
            <a:r>
              <a:rPr lang="de-DE" b="1" dirty="0" smtClean="0"/>
              <a:t> </a:t>
            </a:r>
            <a:r>
              <a:rPr lang="de-DE" b="1" dirty="0" err="1" smtClean="0"/>
              <a:t>Partitioning</a:t>
            </a:r>
            <a:endParaRPr lang="de-DE" b="1" dirty="0"/>
          </a:p>
        </p:txBody>
      </p:sp>
      <p:sp>
        <p:nvSpPr>
          <p:cNvPr id="7" name="Textfeld 6"/>
          <p:cNvSpPr txBox="1"/>
          <p:nvPr/>
        </p:nvSpPr>
        <p:spPr>
          <a:xfrm>
            <a:off x="9158352" y="1867098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Dynamic </a:t>
            </a:r>
            <a:r>
              <a:rPr lang="de-DE" b="1" dirty="0" err="1" smtClean="0"/>
              <a:t>Partitioning</a:t>
            </a:r>
            <a:endParaRPr lang="de-DE" b="1" dirty="0"/>
          </a:p>
        </p:txBody>
      </p:sp>
      <p:pic>
        <p:nvPicPr>
          <p:cNvPr id="30" name="Grafik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3712" y="2319877"/>
            <a:ext cx="5800888" cy="2696266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5602514" y="5580766"/>
            <a:ext cx="5802086" cy="707886"/>
          </a:xfrm>
          <a:prstGeom prst="rect">
            <a:avLst/>
          </a:prstGeom>
          <a:solidFill>
            <a:srgbClr val="FFFFCC"/>
          </a:solidFill>
        </p:spPr>
        <p:txBody>
          <a:bodyPr wrap="square" rtlCol="0">
            <a:spAutoFit/>
          </a:bodyPr>
          <a:lstStyle/>
          <a:p>
            <a:r>
              <a:rPr lang="de-DE" sz="2000" smtClean="0"/>
              <a:t>Higher </a:t>
            </a:r>
            <a:r>
              <a:rPr lang="de-DE" sz="2000" dirty="0" err="1" smtClean="0"/>
              <a:t>utilization</a:t>
            </a:r>
            <a:r>
              <a:rPr lang="de-DE" sz="2000" dirty="0" smtClean="0"/>
              <a:t> </a:t>
            </a:r>
            <a:r>
              <a:rPr lang="de-DE" sz="2000" dirty="0" smtClean="0">
                <a:sym typeface="Wingdings" panose="05000000000000000000" pitchFamily="2" charset="2"/>
              </a:rPr>
              <a:t> </a:t>
            </a:r>
            <a:r>
              <a:rPr lang="de-DE" sz="2000" dirty="0" err="1" smtClean="0">
                <a:sym typeface="Wingdings" panose="05000000000000000000" pitchFamily="2" charset="2"/>
              </a:rPr>
              <a:t>less</a:t>
            </a:r>
            <a:r>
              <a:rPr lang="de-DE" sz="2000" dirty="0" smtClean="0">
                <a:sym typeface="Wingdings" panose="05000000000000000000" pitchFamily="2" charset="2"/>
              </a:rPr>
              <a:t> </a:t>
            </a:r>
            <a:r>
              <a:rPr lang="de-DE" sz="2000" dirty="0" err="1" smtClean="0">
                <a:sym typeface="Wingdings" panose="05000000000000000000" pitchFamily="2" charset="2"/>
              </a:rPr>
              <a:t>resources</a:t>
            </a:r>
            <a:r>
              <a:rPr lang="de-DE" sz="2000" dirty="0" smtClean="0">
                <a:sym typeface="Wingdings" panose="05000000000000000000" pitchFamily="2" charset="2"/>
              </a:rPr>
              <a:t> </a:t>
            </a:r>
            <a:r>
              <a:rPr lang="de-DE" sz="2000" dirty="0" err="1" smtClean="0">
                <a:sym typeface="Wingdings" panose="05000000000000000000" pitchFamily="2" charset="2"/>
              </a:rPr>
              <a:t>required</a:t>
            </a:r>
            <a:r>
              <a:rPr lang="de-DE" sz="2000" dirty="0" smtClean="0">
                <a:sym typeface="Wingdings" panose="05000000000000000000" pitchFamily="2" charset="2"/>
              </a:rPr>
              <a:t>  </a:t>
            </a:r>
            <a:r>
              <a:rPr lang="de-DE" sz="2000" dirty="0" err="1" smtClean="0">
                <a:sym typeface="Wingdings" panose="05000000000000000000" pitchFamily="2" charset="2"/>
              </a:rPr>
              <a:t>saves</a:t>
            </a:r>
            <a:r>
              <a:rPr lang="de-DE" sz="2000" dirty="0" smtClean="0">
                <a:sym typeface="Wingdings" panose="05000000000000000000" pitchFamily="2" charset="2"/>
              </a:rPr>
              <a:t> </a:t>
            </a:r>
            <a:r>
              <a:rPr lang="de-DE" sz="2000" dirty="0" err="1" smtClean="0">
                <a:sym typeface="Wingdings" panose="05000000000000000000" pitchFamily="2" charset="2"/>
              </a:rPr>
              <a:t>money</a:t>
            </a:r>
            <a:r>
              <a:rPr lang="de-DE" sz="2000" dirty="0" smtClean="0">
                <a:sym typeface="Wingdings" panose="05000000000000000000" pitchFamily="2" charset="2"/>
              </a:rPr>
              <a:t> </a:t>
            </a:r>
            <a:r>
              <a:rPr lang="de-DE" sz="2000" dirty="0" smtClean="0">
                <a:sym typeface="Wingdings"/>
              </a:rPr>
              <a:t> happy </a:t>
            </a:r>
            <a:r>
              <a:rPr lang="de-DE" sz="2000" dirty="0" err="1" smtClean="0">
                <a:sym typeface="Wingdings"/>
              </a:rPr>
              <a:t>manager</a:t>
            </a:r>
            <a:endParaRPr lang="de-DE" sz="2000" dirty="0" smtClean="0">
              <a:sym typeface="Wingdings" panose="05000000000000000000" pitchFamily="2" charset="2"/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664328" y="1896520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2" name="Rechteck 31"/>
          <p:cNvSpPr/>
          <p:nvPr/>
        </p:nvSpPr>
        <p:spPr>
          <a:xfrm>
            <a:off x="3305972" y="1909789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3" name="Rechteck 32"/>
          <p:cNvSpPr/>
          <p:nvPr/>
        </p:nvSpPr>
        <p:spPr>
          <a:xfrm>
            <a:off x="1992684" y="1907228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35" name="Gerade Verbindung mit Pfeil 34"/>
          <p:cNvCxnSpPr/>
          <p:nvPr/>
        </p:nvCxnSpPr>
        <p:spPr>
          <a:xfrm>
            <a:off x="522514" y="1756909"/>
            <a:ext cx="0" cy="4540852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mit Pfeil 35"/>
          <p:cNvCxnSpPr/>
          <p:nvPr/>
        </p:nvCxnSpPr>
        <p:spPr>
          <a:xfrm flipV="1">
            <a:off x="522514" y="1744514"/>
            <a:ext cx="4081845" cy="12395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feld 38"/>
          <p:cNvSpPr txBox="1"/>
          <p:nvPr/>
        </p:nvSpPr>
        <p:spPr>
          <a:xfrm>
            <a:off x="237820" y="6277737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time</a:t>
            </a:r>
            <a:endParaRPr lang="de-DE" dirty="0"/>
          </a:p>
        </p:txBody>
      </p:sp>
      <p:sp>
        <p:nvSpPr>
          <p:cNvPr id="40" name="Textfeld 39"/>
          <p:cNvSpPr txBox="1"/>
          <p:nvPr/>
        </p:nvSpPr>
        <p:spPr>
          <a:xfrm>
            <a:off x="3564570" y="1375018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Cluster </a:t>
            </a:r>
            <a:r>
              <a:rPr lang="de-DE" dirty="0" err="1" smtClean="0"/>
              <a:t>state</a:t>
            </a:r>
            <a:endParaRPr lang="de-DE" dirty="0"/>
          </a:p>
        </p:txBody>
      </p:sp>
      <p:sp>
        <p:nvSpPr>
          <p:cNvPr id="41" name="Rechteck 40"/>
          <p:cNvSpPr/>
          <p:nvPr/>
        </p:nvSpPr>
        <p:spPr>
          <a:xfrm>
            <a:off x="664328" y="3051410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2" name="Rechteck 41"/>
          <p:cNvSpPr/>
          <p:nvPr/>
        </p:nvSpPr>
        <p:spPr>
          <a:xfrm>
            <a:off x="3305972" y="3064679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3" name="Rechteck 42"/>
          <p:cNvSpPr/>
          <p:nvPr/>
        </p:nvSpPr>
        <p:spPr>
          <a:xfrm>
            <a:off x="1992684" y="3062118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4" name="Rechteck 43"/>
          <p:cNvSpPr/>
          <p:nvPr/>
        </p:nvSpPr>
        <p:spPr>
          <a:xfrm>
            <a:off x="664328" y="4186195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5" name="Rechteck 44"/>
          <p:cNvSpPr/>
          <p:nvPr/>
        </p:nvSpPr>
        <p:spPr>
          <a:xfrm>
            <a:off x="3305972" y="4199464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6" name="Rechteck 45"/>
          <p:cNvSpPr/>
          <p:nvPr/>
        </p:nvSpPr>
        <p:spPr>
          <a:xfrm>
            <a:off x="1992684" y="4196903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7" name="Rechteck 46"/>
          <p:cNvSpPr/>
          <p:nvPr/>
        </p:nvSpPr>
        <p:spPr>
          <a:xfrm>
            <a:off x="664328" y="5301533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8" name="Rechteck 47"/>
          <p:cNvSpPr/>
          <p:nvPr/>
        </p:nvSpPr>
        <p:spPr>
          <a:xfrm>
            <a:off x="3305972" y="5314802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9" name="Rechteck 48"/>
          <p:cNvSpPr/>
          <p:nvPr/>
        </p:nvSpPr>
        <p:spPr>
          <a:xfrm>
            <a:off x="1992684" y="5312241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pic>
        <p:nvPicPr>
          <p:cNvPr id="50" name="Grafik 49"/>
          <p:cNvPicPr>
            <a:picLocks noChangeAspect="1"/>
          </p:cNvPicPr>
          <p:nvPr/>
        </p:nvPicPr>
        <p:blipFill rotWithShape="1">
          <a:blip r:embed="rId3"/>
          <a:srcRect l="5505" t="3606" r="84292" b="70906"/>
          <a:stretch/>
        </p:blipFill>
        <p:spPr>
          <a:xfrm>
            <a:off x="1002789" y="2004587"/>
            <a:ext cx="494553" cy="574176"/>
          </a:xfrm>
          <a:prstGeom prst="rect">
            <a:avLst/>
          </a:prstGeom>
        </p:spPr>
      </p:pic>
      <p:pic>
        <p:nvPicPr>
          <p:cNvPr id="51" name="Grafik 50"/>
          <p:cNvPicPr>
            <a:picLocks noChangeAspect="1"/>
          </p:cNvPicPr>
          <p:nvPr/>
        </p:nvPicPr>
        <p:blipFill rotWithShape="1">
          <a:blip r:embed="rId3"/>
          <a:srcRect l="2682" t="45555" r="81891" b="42887"/>
          <a:stretch/>
        </p:blipFill>
        <p:spPr>
          <a:xfrm>
            <a:off x="2058046" y="3270179"/>
            <a:ext cx="1055817" cy="367650"/>
          </a:xfrm>
          <a:prstGeom prst="rect">
            <a:avLst/>
          </a:prstGeom>
        </p:spPr>
      </p:pic>
      <p:pic>
        <p:nvPicPr>
          <p:cNvPr id="52" name="Grafik 51"/>
          <p:cNvPicPr>
            <a:picLocks noChangeAspect="1"/>
          </p:cNvPicPr>
          <p:nvPr/>
        </p:nvPicPr>
        <p:blipFill rotWithShape="1">
          <a:blip r:embed="rId3"/>
          <a:srcRect l="5094" t="78139" r="84713" b="4968"/>
          <a:stretch/>
        </p:blipFill>
        <p:spPr>
          <a:xfrm>
            <a:off x="3570765" y="2051764"/>
            <a:ext cx="641422" cy="494068"/>
          </a:xfrm>
          <a:prstGeom prst="rect">
            <a:avLst/>
          </a:prstGeom>
        </p:spPr>
      </p:pic>
      <p:pic>
        <p:nvPicPr>
          <p:cNvPr id="53" name="Grafik 52"/>
          <p:cNvPicPr>
            <a:picLocks noChangeAspect="1"/>
          </p:cNvPicPr>
          <p:nvPr/>
        </p:nvPicPr>
        <p:blipFill rotWithShape="1">
          <a:blip r:embed="rId3"/>
          <a:srcRect l="5505" t="3606" r="84292" b="70906"/>
          <a:stretch/>
        </p:blipFill>
        <p:spPr>
          <a:xfrm>
            <a:off x="2331145" y="2036701"/>
            <a:ext cx="494553" cy="574176"/>
          </a:xfrm>
          <a:prstGeom prst="rect">
            <a:avLst/>
          </a:prstGeom>
        </p:spPr>
      </p:pic>
      <p:pic>
        <p:nvPicPr>
          <p:cNvPr id="54" name="Grafik 53"/>
          <p:cNvPicPr>
            <a:picLocks noChangeAspect="1"/>
          </p:cNvPicPr>
          <p:nvPr/>
        </p:nvPicPr>
        <p:blipFill rotWithShape="1">
          <a:blip r:embed="rId3"/>
          <a:srcRect l="5505" t="3606" r="84292" b="70906"/>
          <a:stretch/>
        </p:blipFill>
        <p:spPr>
          <a:xfrm>
            <a:off x="1002789" y="3166916"/>
            <a:ext cx="494553" cy="574176"/>
          </a:xfrm>
          <a:prstGeom prst="rect">
            <a:avLst/>
          </a:prstGeom>
        </p:spPr>
      </p:pic>
      <p:pic>
        <p:nvPicPr>
          <p:cNvPr id="55" name="Grafik 54"/>
          <p:cNvPicPr>
            <a:picLocks noChangeAspect="1"/>
          </p:cNvPicPr>
          <p:nvPr/>
        </p:nvPicPr>
        <p:blipFill rotWithShape="1">
          <a:blip r:embed="rId3"/>
          <a:srcRect l="5094" t="78139" r="84713" b="4968"/>
          <a:stretch/>
        </p:blipFill>
        <p:spPr>
          <a:xfrm>
            <a:off x="3578532" y="3231691"/>
            <a:ext cx="641422" cy="494068"/>
          </a:xfrm>
          <a:prstGeom prst="rect">
            <a:avLst/>
          </a:prstGeom>
        </p:spPr>
      </p:pic>
      <p:pic>
        <p:nvPicPr>
          <p:cNvPr id="56" name="Grafik 55"/>
          <p:cNvPicPr>
            <a:picLocks noChangeAspect="1"/>
          </p:cNvPicPr>
          <p:nvPr/>
        </p:nvPicPr>
        <p:blipFill rotWithShape="1">
          <a:blip r:embed="rId3"/>
          <a:srcRect l="2682" t="45555" r="81891" b="42887"/>
          <a:stretch/>
        </p:blipFill>
        <p:spPr>
          <a:xfrm>
            <a:off x="733839" y="4404964"/>
            <a:ext cx="1055817" cy="367650"/>
          </a:xfrm>
          <a:prstGeom prst="rect">
            <a:avLst/>
          </a:prstGeom>
        </p:spPr>
      </p:pic>
      <p:pic>
        <p:nvPicPr>
          <p:cNvPr id="57" name="Grafik 56"/>
          <p:cNvPicPr>
            <a:picLocks noChangeAspect="1"/>
          </p:cNvPicPr>
          <p:nvPr/>
        </p:nvPicPr>
        <p:blipFill rotWithShape="1">
          <a:blip r:embed="rId3"/>
          <a:srcRect l="2682" t="45555" r="81891" b="42887"/>
          <a:stretch/>
        </p:blipFill>
        <p:spPr>
          <a:xfrm>
            <a:off x="2091362" y="4404964"/>
            <a:ext cx="1055817" cy="367650"/>
          </a:xfrm>
          <a:prstGeom prst="rect">
            <a:avLst/>
          </a:prstGeom>
        </p:spPr>
      </p:pic>
      <p:pic>
        <p:nvPicPr>
          <p:cNvPr id="58" name="Grafik 57"/>
          <p:cNvPicPr>
            <a:picLocks noChangeAspect="1"/>
          </p:cNvPicPr>
          <p:nvPr/>
        </p:nvPicPr>
        <p:blipFill rotWithShape="1">
          <a:blip r:embed="rId3"/>
          <a:srcRect l="5094" t="78139" r="84713" b="4968"/>
          <a:stretch/>
        </p:blipFill>
        <p:spPr>
          <a:xfrm>
            <a:off x="3578532" y="4341755"/>
            <a:ext cx="641422" cy="494068"/>
          </a:xfrm>
          <a:prstGeom prst="rect">
            <a:avLst/>
          </a:prstGeom>
        </p:spPr>
      </p:pic>
      <p:pic>
        <p:nvPicPr>
          <p:cNvPr id="59" name="Grafik 58"/>
          <p:cNvPicPr>
            <a:picLocks noChangeAspect="1"/>
          </p:cNvPicPr>
          <p:nvPr/>
        </p:nvPicPr>
        <p:blipFill rotWithShape="1">
          <a:blip r:embed="rId3"/>
          <a:srcRect l="5505" t="3606" r="84292" b="70906"/>
          <a:stretch/>
        </p:blipFill>
        <p:spPr>
          <a:xfrm>
            <a:off x="1010323" y="5397182"/>
            <a:ext cx="494553" cy="574176"/>
          </a:xfrm>
          <a:prstGeom prst="rect">
            <a:avLst/>
          </a:prstGeom>
        </p:spPr>
      </p:pic>
      <p:pic>
        <p:nvPicPr>
          <p:cNvPr id="60" name="Grafik 59"/>
          <p:cNvPicPr>
            <a:picLocks noChangeAspect="1"/>
          </p:cNvPicPr>
          <p:nvPr/>
        </p:nvPicPr>
        <p:blipFill rotWithShape="1">
          <a:blip r:embed="rId3"/>
          <a:srcRect l="5094" t="78139" r="84713" b="4968"/>
          <a:stretch/>
        </p:blipFill>
        <p:spPr>
          <a:xfrm>
            <a:off x="2280467" y="5477290"/>
            <a:ext cx="641422" cy="494068"/>
          </a:xfrm>
          <a:prstGeom prst="rect">
            <a:avLst/>
          </a:prstGeom>
        </p:spPr>
      </p:pic>
      <p:pic>
        <p:nvPicPr>
          <p:cNvPr id="61" name="Grafik 60"/>
          <p:cNvPicPr>
            <a:picLocks noChangeAspect="1"/>
          </p:cNvPicPr>
          <p:nvPr/>
        </p:nvPicPr>
        <p:blipFill rotWithShape="1">
          <a:blip r:embed="rId3"/>
          <a:srcRect l="5094" t="78139" r="84713" b="4968"/>
          <a:stretch/>
        </p:blipFill>
        <p:spPr>
          <a:xfrm>
            <a:off x="3564570" y="5463732"/>
            <a:ext cx="641422" cy="494068"/>
          </a:xfrm>
          <a:prstGeom prst="rect">
            <a:avLst/>
          </a:prstGeom>
        </p:spPr>
      </p:pic>
      <p:sp>
        <p:nvSpPr>
          <p:cNvPr id="62" name="Textfeld 61"/>
          <p:cNvSpPr txBox="1"/>
          <p:nvPr/>
        </p:nvSpPr>
        <p:spPr>
          <a:xfrm>
            <a:off x="1532922" y="2694454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-- Re-</a:t>
            </a:r>
            <a:r>
              <a:rPr lang="de-DE" dirty="0" err="1" smtClean="0"/>
              <a:t>Scheduling</a:t>
            </a:r>
            <a:r>
              <a:rPr lang="de-DE" dirty="0" smtClean="0"/>
              <a:t> --</a:t>
            </a:r>
            <a:endParaRPr lang="de-DE" dirty="0"/>
          </a:p>
        </p:txBody>
      </p:sp>
      <p:sp>
        <p:nvSpPr>
          <p:cNvPr id="64" name="Textfeld 63"/>
          <p:cNvSpPr txBox="1"/>
          <p:nvPr/>
        </p:nvSpPr>
        <p:spPr>
          <a:xfrm>
            <a:off x="1511462" y="3815126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-- Re-</a:t>
            </a:r>
            <a:r>
              <a:rPr lang="de-DE" dirty="0" err="1" smtClean="0"/>
              <a:t>Scheduling</a:t>
            </a:r>
            <a:r>
              <a:rPr lang="de-DE" dirty="0" smtClean="0"/>
              <a:t> --</a:t>
            </a:r>
            <a:endParaRPr lang="de-DE" dirty="0"/>
          </a:p>
        </p:txBody>
      </p:sp>
      <p:sp>
        <p:nvSpPr>
          <p:cNvPr id="65" name="Textfeld 64"/>
          <p:cNvSpPr txBox="1"/>
          <p:nvPr/>
        </p:nvSpPr>
        <p:spPr>
          <a:xfrm>
            <a:off x="1552311" y="4934230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-- Re-</a:t>
            </a:r>
            <a:r>
              <a:rPr lang="de-DE" dirty="0" err="1" smtClean="0"/>
              <a:t>Scheduling</a:t>
            </a:r>
            <a:r>
              <a:rPr lang="de-DE" dirty="0" smtClean="0"/>
              <a:t> --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13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Apache </a:t>
            </a:r>
            <a:r>
              <a:rPr lang="de-DE" dirty="0" err="1" smtClean="0"/>
              <a:t>Mesos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14</a:t>
            </a:fld>
            <a:endParaRPr lang="de-DE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3339" y="1205239"/>
            <a:ext cx="6188661" cy="4972914"/>
          </a:xfrm>
          <a:prstGeom prst="rect">
            <a:avLst/>
          </a:prstGeom>
        </p:spPr>
      </p:pic>
      <p:sp>
        <p:nvSpPr>
          <p:cNvPr id="8" name="Rechteck 7"/>
          <p:cNvSpPr/>
          <p:nvPr/>
        </p:nvSpPr>
        <p:spPr>
          <a:xfrm>
            <a:off x="6057900" y="6404779"/>
            <a:ext cx="767876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smtClean="0"/>
              <a:t>Quelle: </a:t>
            </a:r>
            <a:r>
              <a:rPr lang="de-DE" sz="1200" dirty="0" smtClean="0">
                <a:hlinkClick r:id="rId4"/>
              </a:rPr>
              <a:t>https</a:t>
            </a:r>
            <a:r>
              <a:rPr lang="de-DE" sz="1200" dirty="0">
                <a:hlinkClick r:id="rId4"/>
              </a:rPr>
              <a:t>://</a:t>
            </a:r>
            <a:r>
              <a:rPr lang="de-DE" sz="1200" dirty="0" smtClean="0">
                <a:hlinkClick r:id="rId4"/>
              </a:rPr>
              <a:t>www.typesafe.com/blog/play-framework-grid-deployment-with-mesos</a:t>
            </a:r>
            <a:r>
              <a:rPr lang="de-DE" sz="1200" dirty="0" smtClean="0"/>
              <a:t> </a:t>
            </a:r>
            <a:endParaRPr lang="de-DE" sz="1200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13"/>
          </p:nvPr>
        </p:nvSpPr>
        <p:spPr>
          <a:xfrm>
            <a:off x="389467" y="3019647"/>
            <a:ext cx="5668433" cy="3225543"/>
          </a:xfrm>
        </p:spPr>
        <p:txBody>
          <a:bodyPr/>
          <a:lstStyle/>
          <a:p>
            <a:r>
              <a:rPr lang="de-DE" sz="1800" dirty="0" smtClean="0"/>
              <a:t>Entstanden an der UC Berkeley im Rahmen der Arbeiten von Ben </a:t>
            </a:r>
            <a:r>
              <a:rPr lang="de-DE" sz="1800" dirty="0" err="1" smtClean="0"/>
              <a:t>Hindeman</a:t>
            </a:r>
            <a:r>
              <a:rPr lang="de-DE" sz="1800" dirty="0" smtClean="0"/>
              <a:t>. 1. Release 2009.</a:t>
            </a:r>
          </a:p>
          <a:p>
            <a:r>
              <a:rPr lang="de-DE" sz="1800" dirty="0" smtClean="0"/>
              <a:t>Open Source Projekt unter der Apache Lizenz 2.0.</a:t>
            </a:r>
          </a:p>
          <a:p>
            <a:r>
              <a:rPr lang="de-DE" sz="1800" dirty="0" smtClean="0"/>
              <a:t>Mesos </a:t>
            </a:r>
            <a:r>
              <a:rPr lang="de-DE" sz="1800" dirty="0" smtClean="0"/>
              <a:t>ist als Cluster-Scheduler in DC/OS </a:t>
            </a:r>
            <a:r>
              <a:rPr lang="de-DE" sz="1800" dirty="0" smtClean="0"/>
              <a:t>einem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112963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15</a:t>
            </a:fld>
            <a:endParaRPr lang="de-DE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Cluster Orchestration</a:t>
            </a:r>
            <a:endParaRPr lang="de-DE" dirty="0"/>
          </a:p>
        </p:txBody>
      </p:sp>
      <p:sp>
        <p:nvSpPr>
          <p:cNvPr id="23" name="Rechteck 4"/>
          <p:cNvSpPr/>
          <p:nvPr/>
        </p:nvSpPr>
        <p:spPr>
          <a:xfrm>
            <a:off x="1582326" y="3013662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4" name="Rechteck 5"/>
          <p:cNvSpPr/>
          <p:nvPr/>
        </p:nvSpPr>
        <p:spPr>
          <a:xfrm>
            <a:off x="1582326" y="2008020"/>
            <a:ext cx="9144587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6" name="Rechteck 8"/>
          <p:cNvSpPr/>
          <p:nvPr/>
        </p:nvSpPr>
        <p:spPr>
          <a:xfrm>
            <a:off x="1591594" y="4055755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7" name="Textfeld 12"/>
          <p:cNvSpPr txBox="1"/>
          <p:nvPr/>
        </p:nvSpPr>
        <p:spPr>
          <a:xfrm>
            <a:off x="4367530" y="4183898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7" name="Textfeld 13"/>
          <p:cNvSpPr txBox="1"/>
          <p:nvPr/>
        </p:nvSpPr>
        <p:spPr>
          <a:xfrm>
            <a:off x="4351716" y="3156910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8" name="Textfeld 14"/>
          <p:cNvSpPr txBox="1"/>
          <p:nvPr/>
        </p:nvSpPr>
        <p:spPr>
          <a:xfrm>
            <a:off x="4351716" y="2095969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51" name="Abgerundetes Rechteck 17"/>
          <p:cNvSpPr/>
          <p:nvPr/>
        </p:nvSpPr>
        <p:spPr>
          <a:xfrm>
            <a:off x="8510099" y="2095969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52" name="Abgerundetes Rechteck 18"/>
          <p:cNvSpPr/>
          <p:nvPr/>
        </p:nvSpPr>
        <p:spPr>
          <a:xfrm>
            <a:off x="8510099" y="3139131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53" name="Abgerundetes Rechteck 19"/>
          <p:cNvSpPr/>
          <p:nvPr/>
        </p:nvSpPr>
        <p:spPr>
          <a:xfrm>
            <a:off x="8510099" y="4183898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1467622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Cluster-Orchestrierung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16</a:t>
            </a:fld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>
          <a:xfrm>
            <a:off x="389467" y="1097525"/>
            <a:ext cx="5942906" cy="5415002"/>
          </a:xfrm>
        </p:spPr>
        <p:txBody>
          <a:bodyPr/>
          <a:lstStyle/>
          <a:p>
            <a:r>
              <a:rPr lang="de-DE" dirty="0" smtClean="0"/>
              <a:t>Eine Anwendung, die in mehrere Betriebskomponenten (Container) aufgeteilt ist, auf mehreren Knoten laufen lassen.</a:t>
            </a:r>
            <a:br>
              <a:rPr lang="de-DE" dirty="0" smtClean="0"/>
            </a:br>
            <a:r>
              <a:rPr lang="de-DE" dirty="0" smtClean="0"/>
              <a:t>„</a:t>
            </a:r>
            <a:r>
              <a:rPr lang="de-DE" dirty="0" err="1"/>
              <a:t>Running</a:t>
            </a:r>
            <a:r>
              <a:rPr lang="de-DE" dirty="0"/>
              <a:t> Containers on Multiple Hosts“. 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sz="1400" dirty="0" err="1" smtClean="0"/>
              <a:t>DockerCon</a:t>
            </a:r>
            <a:r>
              <a:rPr lang="de-DE" sz="1400" dirty="0" smtClean="0"/>
              <a:t> </a:t>
            </a:r>
            <a:r>
              <a:rPr lang="de-DE" sz="1400" dirty="0"/>
              <a:t>SF 2015: Orchestration </a:t>
            </a:r>
            <a:r>
              <a:rPr lang="de-DE" sz="1400" dirty="0" err="1"/>
              <a:t>for</a:t>
            </a:r>
            <a:r>
              <a:rPr lang="de-DE" sz="1400" dirty="0"/>
              <a:t> </a:t>
            </a:r>
            <a:r>
              <a:rPr lang="de-DE" sz="1400" dirty="0" err="1" smtClean="0"/>
              <a:t>Sysadmins</a:t>
            </a:r>
            <a:endParaRPr lang="de-DE" sz="1400" dirty="0" smtClean="0"/>
          </a:p>
          <a:p>
            <a:r>
              <a:rPr lang="de-DE" dirty="0" smtClean="0"/>
              <a:t>Orchestrierung hat den Anspruch, alle Standard-Betriebsprozeduren einer Anwendung zu automatisieren.</a:t>
            </a:r>
          </a:p>
          <a:p>
            <a:endParaRPr lang="de-DE" dirty="0" smtClean="0"/>
          </a:p>
        </p:txBody>
      </p:sp>
      <p:sp>
        <p:nvSpPr>
          <p:cNvPr id="5" name="Rechteck 4"/>
          <p:cNvSpPr/>
          <p:nvPr/>
        </p:nvSpPr>
        <p:spPr>
          <a:xfrm>
            <a:off x="7267827" y="3431400"/>
            <a:ext cx="3530009" cy="563526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Cluster-</a:t>
            </a:r>
            <a:r>
              <a:rPr lang="de-DE" dirty="0" err="1" smtClean="0"/>
              <a:t>Orchestrierer</a:t>
            </a:r>
            <a:endParaRPr lang="de-DE" dirty="0" smtClean="0"/>
          </a:p>
        </p:txBody>
      </p:sp>
      <p:sp>
        <p:nvSpPr>
          <p:cNvPr id="6" name="Pfeil nach unten 5"/>
          <p:cNvSpPr/>
          <p:nvPr/>
        </p:nvSpPr>
        <p:spPr>
          <a:xfrm>
            <a:off x="8719170" y="2621905"/>
            <a:ext cx="627321" cy="712382"/>
          </a:xfrm>
          <a:prstGeom prst="downArrow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" name="Pfeil nach unten 6"/>
          <p:cNvSpPr/>
          <p:nvPr/>
        </p:nvSpPr>
        <p:spPr>
          <a:xfrm>
            <a:off x="8719170" y="4090442"/>
            <a:ext cx="627321" cy="712382"/>
          </a:xfrm>
          <a:prstGeom prst="downArrow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Textfeld 7"/>
          <p:cNvSpPr txBox="1"/>
          <p:nvPr/>
        </p:nvSpPr>
        <p:spPr>
          <a:xfrm>
            <a:off x="6391383" y="1080781"/>
            <a:ext cx="5368817" cy="1477328"/>
          </a:xfrm>
          <a:prstGeom prst="rect">
            <a:avLst/>
          </a:prstGeom>
          <a:solidFill>
            <a:srgbClr val="FFFFCC"/>
          </a:solidFill>
        </p:spPr>
        <p:txBody>
          <a:bodyPr wrap="square" rtlCol="0">
            <a:spAutoFit/>
          </a:bodyPr>
          <a:lstStyle/>
          <a:p>
            <a:r>
              <a:rPr lang="de-DE" b="1" dirty="0" smtClean="0"/>
              <a:t>Blaupause der Anwendung</a:t>
            </a:r>
            <a:r>
              <a:rPr lang="de-DE" dirty="0" smtClean="0"/>
              <a:t>, die den gewünschten Betriebszustand der Anwendung beschreibt: Betriebskomponenten, deren Betriebsanforderungen sowie deren angebotenen und benötigten Schnittstellen.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6212074" y="4891404"/>
            <a:ext cx="5841407" cy="1200329"/>
          </a:xfrm>
          <a:prstGeom prst="rect">
            <a:avLst/>
          </a:prstGeom>
          <a:solidFill>
            <a:srgbClr val="FFFFCC"/>
          </a:solidFill>
        </p:spPr>
        <p:txBody>
          <a:bodyPr wrap="none" rtlCol="0">
            <a:spAutoFit/>
          </a:bodyPr>
          <a:lstStyle/>
          <a:p>
            <a:r>
              <a:rPr lang="de-DE" b="1" dirty="0" smtClean="0"/>
              <a:t>Steuerungsaktivitäten im Cluster</a:t>
            </a:r>
            <a:r>
              <a:rPr lang="de-DE" dirty="0" smtClean="0"/>
              <a:t>: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/>
              <a:t>Start von Containern auf Knoten (</a:t>
            </a:r>
            <a:r>
              <a:rPr lang="de-DE" dirty="0" smtClean="0">
                <a:sym typeface="Wingdings" panose="05000000000000000000" pitchFamily="2" charset="2"/>
              </a:rPr>
              <a:t> Scheduler)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/>
              <a:t>Verknüpfung von Containern (</a:t>
            </a:r>
            <a:r>
              <a:rPr lang="de-DE" dirty="0" smtClean="0">
                <a:sym typeface="Wingdings" panose="05000000000000000000" pitchFamily="2" charset="2"/>
              </a:rPr>
              <a:t> NW-Virtualisierung)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/>
              <a:t>…</a:t>
            </a:r>
            <a:endParaRPr lang="de-DE" dirty="0"/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963" y="3794132"/>
            <a:ext cx="3910790" cy="105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02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 Cluster-</a:t>
            </a:r>
            <a:r>
              <a:rPr lang="de-DE" dirty="0" err="1" smtClean="0"/>
              <a:t>Orchestrierer</a:t>
            </a:r>
            <a:r>
              <a:rPr lang="de-DE" dirty="0" smtClean="0"/>
              <a:t> automatisiert vielerlei Betriebsaufgaben für Anwendung auf einem Cluster.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17</a:t>
            </a:fld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sz="1600" dirty="0" err="1" smtClean="0"/>
              <a:t>Scheduling</a:t>
            </a:r>
            <a:r>
              <a:rPr lang="de-DE" sz="1600" dirty="0" smtClean="0"/>
              <a:t> von Containern mit applikationsspezifischen </a:t>
            </a:r>
            <a:r>
              <a:rPr lang="de-DE" sz="1600" dirty="0" err="1" smtClean="0"/>
              <a:t>Constraints</a:t>
            </a:r>
            <a:r>
              <a:rPr lang="de-DE" sz="1600" dirty="0" smtClean="0"/>
              <a:t> (z.B. </a:t>
            </a:r>
            <a:r>
              <a:rPr lang="de-DE" sz="1600" dirty="0" err="1" smtClean="0"/>
              <a:t>Deployment</a:t>
            </a:r>
            <a:r>
              <a:rPr lang="de-DE" sz="1600" dirty="0" smtClean="0"/>
              <a:t>- und Start-Reihenfolgen, Gruppierung, …) – in Kooperation mit dem Cluster Scheduler.</a:t>
            </a:r>
          </a:p>
          <a:p>
            <a:r>
              <a:rPr lang="de-DE" sz="1600" dirty="0" smtClean="0"/>
              <a:t>Aufbau von notwendigen Netzwerk-Verbindungen zwischen Containern.</a:t>
            </a:r>
          </a:p>
          <a:p>
            <a:r>
              <a:rPr lang="de-DE" sz="1600" dirty="0" smtClean="0"/>
              <a:t>Bereitstellung von persistenten Speichern für zustandsbehaftete Container.</a:t>
            </a:r>
          </a:p>
          <a:p>
            <a:r>
              <a:rPr lang="de-DE" sz="1600" dirty="0" smtClean="0"/>
              <a:t>(Auto-) Skalierung von Containern.</a:t>
            </a:r>
          </a:p>
          <a:p>
            <a:r>
              <a:rPr lang="de-DE" sz="1600" dirty="0" smtClean="0"/>
              <a:t>Re-</a:t>
            </a:r>
            <a:r>
              <a:rPr lang="de-DE" sz="1600" dirty="0" err="1" smtClean="0"/>
              <a:t>Scheduling</a:t>
            </a:r>
            <a:r>
              <a:rPr lang="de-DE" sz="1600" dirty="0" smtClean="0"/>
              <a:t> von Containern im Fehlerfall (Auto-</a:t>
            </a:r>
            <a:r>
              <a:rPr lang="de-DE" sz="1600" dirty="0" err="1" smtClean="0"/>
              <a:t>Healing</a:t>
            </a:r>
            <a:r>
              <a:rPr lang="de-DE" sz="1600" dirty="0" smtClean="0"/>
              <a:t>) oder zur Performance-Optimierung.</a:t>
            </a:r>
          </a:p>
          <a:p>
            <a:r>
              <a:rPr lang="de-DE" sz="1600" dirty="0" smtClean="0"/>
              <a:t>Container-Logistik: Verwaltung und Bereitstellung von Containern. Package-Management: Verwaltung und Bereitstellung von Applikationen.</a:t>
            </a:r>
          </a:p>
          <a:p>
            <a:r>
              <a:rPr lang="de-DE" sz="1600" dirty="0" smtClean="0"/>
              <a:t>Bereitstellung von Administrationsschnittstellen (Remote-API, Kommandozeile).</a:t>
            </a:r>
          </a:p>
          <a:p>
            <a:r>
              <a:rPr lang="de-DE" sz="1600" dirty="0" smtClean="0"/>
              <a:t>Management von Services: Service Discovery, </a:t>
            </a:r>
            <a:r>
              <a:rPr lang="de-DE" sz="1600" dirty="0" err="1" smtClean="0"/>
              <a:t>Naming</a:t>
            </a:r>
            <a:r>
              <a:rPr lang="de-DE" sz="1600" dirty="0" smtClean="0"/>
              <a:t>, Load </a:t>
            </a:r>
            <a:r>
              <a:rPr lang="de-DE" sz="1600" dirty="0" err="1" smtClean="0"/>
              <a:t>Balancing</a:t>
            </a:r>
            <a:r>
              <a:rPr lang="de-DE" sz="1600" dirty="0"/>
              <a:t>.</a:t>
            </a:r>
            <a:endParaRPr lang="de-DE" sz="1600" dirty="0" smtClean="0"/>
          </a:p>
          <a:p>
            <a:r>
              <a:rPr lang="de-DE" sz="1600" dirty="0" smtClean="0"/>
              <a:t>Automatismen für Rollout-Workflows wie z.B. </a:t>
            </a:r>
            <a:r>
              <a:rPr lang="de-DE" sz="1600" dirty="0" err="1" smtClean="0"/>
              <a:t>Canary</a:t>
            </a:r>
            <a:r>
              <a:rPr lang="de-DE" sz="1600" dirty="0" smtClean="0"/>
              <a:t> Rollout, Zero-Downtime-</a:t>
            </a:r>
            <a:r>
              <a:rPr lang="de-DE" sz="1600" dirty="0" err="1" smtClean="0"/>
              <a:t>Deployment</a:t>
            </a:r>
            <a:r>
              <a:rPr lang="de-DE" sz="1600" dirty="0" smtClean="0"/>
              <a:t>, A/B </a:t>
            </a:r>
            <a:r>
              <a:rPr lang="de-DE" sz="1600" dirty="0" err="1" smtClean="0"/>
              <a:t>Testing</a:t>
            </a:r>
            <a:r>
              <a:rPr lang="de-DE" sz="1600" dirty="0" smtClean="0"/>
              <a:t>.</a:t>
            </a:r>
          </a:p>
          <a:p>
            <a:r>
              <a:rPr lang="de-DE" sz="1600" dirty="0"/>
              <a:t>Monitoring und Diagnose von Containern und Services. </a:t>
            </a:r>
            <a:endParaRPr lang="de-DE" sz="1600" dirty="0" smtClean="0"/>
          </a:p>
          <a:p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2014410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6" name="Objekt 45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42" name="think-cell Folie" r:id="rId4" imgW="290" imgH="290" progId="TCLayout.ActiveDocument.1">
                  <p:embed/>
                </p:oleObj>
              </mc:Choice>
              <mc:Fallback>
                <p:oleObj name="think-cell Folie" r:id="rId4" imgW="290" imgH="29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" name="Abgerundetes Rechteck 44"/>
          <p:cNvSpPr/>
          <p:nvPr/>
        </p:nvSpPr>
        <p:spPr>
          <a:xfrm>
            <a:off x="6687804" y="3447644"/>
            <a:ext cx="4433778" cy="827608"/>
          </a:xfrm>
          <a:prstGeom prst="roundRect">
            <a:avLst/>
          </a:prstGeom>
          <a:noFill/>
          <a:ln w="28575">
            <a:solidFill>
              <a:schemeClr val="bg2">
                <a:lumMod val="2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Blaupause einer Anwendung (vereinfacht)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18</a:t>
            </a:fld>
            <a:endParaRPr lang="de-DE"/>
          </a:p>
        </p:txBody>
      </p:sp>
      <p:sp>
        <p:nvSpPr>
          <p:cNvPr id="14" name="Rechteck 13"/>
          <p:cNvSpPr/>
          <p:nvPr/>
        </p:nvSpPr>
        <p:spPr>
          <a:xfrm>
            <a:off x="389468" y="1924658"/>
            <a:ext cx="5572125" cy="2695189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5" name="Rechteck 14"/>
          <p:cNvSpPr/>
          <p:nvPr/>
        </p:nvSpPr>
        <p:spPr>
          <a:xfrm>
            <a:off x="4388371" y="4000591"/>
            <a:ext cx="1315016" cy="42394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Network</a:t>
            </a:r>
          </a:p>
        </p:txBody>
      </p:sp>
      <p:sp>
        <p:nvSpPr>
          <p:cNvPr id="16" name="Rechteck 15"/>
          <p:cNvSpPr/>
          <p:nvPr/>
        </p:nvSpPr>
        <p:spPr>
          <a:xfrm>
            <a:off x="583700" y="4000591"/>
            <a:ext cx="1308184" cy="42394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Storage</a:t>
            </a:r>
          </a:p>
        </p:txBody>
      </p:sp>
      <p:sp>
        <p:nvSpPr>
          <p:cNvPr id="17" name="Textfeld 16"/>
          <p:cNvSpPr txBox="1"/>
          <p:nvPr/>
        </p:nvSpPr>
        <p:spPr>
          <a:xfrm>
            <a:off x="463288" y="1975894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>
                <a:solidFill>
                  <a:schemeClr val="bg1"/>
                </a:solidFill>
              </a:rPr>
              <a:t>Application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583700" y="3261292"/>
            <a:ext cx="5119687" cy="42394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19" name="Rechteck 18"/>
          <p:cNvSpPr/>
          <p:nvPr/>
        </p:nvSpPr>
        <p:spPr>
          <a:xfrm>
            <a:off x="583701" y="2486990"/>
            <a:ext cx="5119687" cy="42394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Services</a:t>
            </a:r>
          </a:p>
        </p:txBody>
      </p:sp>
      <p:cxnSp>
        <p:nvCxnSpPr>
          <p:cNvPr id="20" name="Gerade Verbindung mit Pfeil 19"/>
          <p:cNvCxnSpPr/>
          <p:nvPr/>
        </p:nvCxnSpPr>
        <p:spPr>
          <a:xfrm flipV="1">
            <a:off x="4516869" y="2910931"/>
            <a:ext cx="1" cy="350361"/>
          </a:xfrm>
          <a:prstGeom prst="straightConnector1">
            <a:avLst/>
          </a:prstGeom>
          <a:ln w="31750" cmpd="sng">
            <a:solidFill>
              <a:schemeClr val="bg1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>
            <a:endCxn id="16" idx="0"/>
          </p:cNvCxnSpPr>
          <p:nvPr/>
        </p:nvCxnSpPr>
        <p:spPr>
          <a:xfrm flipH="1">
            <a:off x="1237792" y="3685233"/>
            <a:ext cx="538676" cy="315358"/>
          </a:xfrm>
          <a:prstGeom prst="straightConnector1">
            <a:avLst/>
          </a:prstGeom>
          <a:ln w="31750" cmpd="sng">
            <a:solidFill>
              <a:schemeClr val="bg1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/>
          <p:cNvCxnSpPr/>
          <p:nvPr/>
        </p:nvCxnSpPr>
        <p:spPr>
          <a:xfrm>
            <a:off x="4884420" y="3695735"/>
            <a:ext cx="153417" cy="281996"/>
          </a:xfrm>
          <a:prstGeom prst="straightConnector1">
            <a:avLst/>
          </a:prstGeom>
          <a:ln w="31750" cmpd="sng">
            <a:solidFill>
              <a:schemeClr val="bg1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feld 22"/>
          <p:cNvSpPr txBox="1"/>
          <p:nvPr/>
        </p:nvSpPr>
        <p:spPr>
          <a:xfrm>
            <a:off x="4548855" y="2901445"/>
            <a:ext cx="920445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b</a:t>
            </a:r>
            <a:r>
              <a:rPr lang="de-DE" sz="1400" dirty="0" smtClean="0">
                <a:solidFill>
                  <a:schemeClr val="bg1"/>
                </a:solidFill>
              </a:rPr>
              <a:t>ieten an</a:t>
            </a: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24" name="Textfeld 23"/>
          <p:cNvSpPr txBox="1"/>
          <p:nvPr/>
        </p:nvSpPr>
        <p:spPr>
          <a:xfrm>
            <a:off x="2326263" y="3689825"/>
            <a:ext cx="970137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1400" dirty="0" smtClean="0">
                <a:solidFill>
                  <a:schemeClr val="bg1"/>
                </a:solidFill>
              </a:rPr>
              <a:t>benötigen</a:t>
            </a: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26" name="Abgerundetes Rechteck 25"/>
          <p:cNvSpPr/>
          <p:nvPr/>
        </p:nvSpPr>
        <p:spPr>
          <a:xfrm>
            <a:off x="7847307" y="2134942"/>
            <a:ext cx="1988288" cy="420568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HAproxy</a:t>
            </a:r>
            <a:endParaRPr lang="de-DE" dirty="0" smtClean="0"/>
          </a:p>
        </p:txBody>
      </p:sp>
      <p:sp>
        <p:nvSpPr>
          <p:cNvPr id="27" name="Abgerundetes Rechteck 26"/>
          <p:cNvSpPr/>
          <p:nvPr/>
        </p:nvSpPr>
        <p:spPr>
          <a:xfrm>
            <a:off x="6812700" y="3668813"/>
            <a:ext cx="1988288" cy="420568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NGINX</a:t>
            </a:r>
          </a:p>
        </p:txBody>
      </p:sp>
      <p:sp>
        <p:nvSpPr>
          <p:cNvPr id="28" name="Abgerundetes Rechteck 27"/>
          <p:cNvSpPr/>
          <p:nvPr/>
        </p:nvSpPr>
        <p:spPr>
          <a:xfrm>
            <a:off x="8980302" y="3668813"/>
            <a:ext cx="1988288" cy="420568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NGINX</a:t>
            </a:r>
          </a:p>
        </p:txBody>
      </p:sp>
      <p:sp>
        <p:nvSpPr>
          <p:cNvPr id="29" name="Abgerundetes Rechteck 28"/>
          <p:cNvSpPr/>
          <p:nvPr/>
        </p:nvSpPr>
        <p:spPr>
          <a:xfrm>
            <a:off x="7890134" y="5065404"/>
            <a:ext cx="1988288" cy="420568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MySQL</a:t>
            </a:r>
          </a:p>
        </p:txBody>
      </p:sp>
      <p:cxnSp>
        <p:nvCxnSpPr>
          <p:cNvPr id="31" name="Gerader Verbinder 30"/>
          <p:cNvCxnSpPr>
            <a:stCxn id="26" idx="2"/>
            <a:endCxn id="27" idx="0"/>
          </p:cNvCxnSpPr>
          <p:nvPr/>
        </p:nvCxnSpPr>
        <p:spPr>
          <a:xfrm flipH="1">
            <a:off x="7806844" y="2555510"/>
            <a:ext cx="1034607" cy="1113303"/>
          </a:xfrm>
          <a:prstGeom prst="line">
            <a:avLst/>
          </a:prstGeom>
          <a:ln w="31750" cmpd="sng">
            <a:solidFill>
              <a:schemeClr val="tx2"/>
            </a:solidFill>
            <a:headEnd w="lg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mit Pfeil 32"/>
          <p:cNvCxnSpPr>
            <a:stCxn id="26" idx="2"/>
            <a:endCxn id="28" idx="0"/>
          </p:cNvCxnSpPr>
          <p:nvPr/>
        </p:nvCxnSpPr>
        <p:spPr>
          <a:xfrm>
            <a:off x="8841451" y="2555510"/>
            <a:ext cx="1132995" cy="1113303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mit Pfeil 34"/>
          <p:cNvCxnSpPr>
            <a:endCxn id="26" idx="0"/>
          </p:cNvCxnSpPr>
          <p:nvPr/>
        </p:nvCxnSpPr>
        <p:spPr>
          <a:xfrm>
            <a:off x="8841451" y="1717654"/>
            <a:ext cx="0" cy="417288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mit Pfeil 37"/>
          <p:cNvCxnSpPr>
            <a:stCxn id="27" idx="2"/>
            <a:endCxn id="29" idx="0"/>
          </p:cNvCxnSpPr>
          <p:nvPr/>
        </p:nvCxnSpPr>
        <p:spPr>
          <a:xfrm>
            <a:off x="7806844" y="4089381"/>
            <a:ext cx="1077434" cy="976023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/>
          <p:cNvCxnSpPr>
            <a:stCxn id="28" idx="2"/>
            <a:endCxn id="29" idx="0"/>
          </p:cNvCxnSpPr>
          <p:nvPr/>
        </p:nvCxnSpPr>
        <p:spPr>
          <a:xfrm flipH="1">
            <a:off x="8884278" y="4089381"/>
            <a:ext cx="1090168" cy="976023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feld 42"/>
          <p:cNvSpPr txBox="1"/>
          <p:nvPr/>
        </p:nvSpPr>
        <p:spPr>
          <a:xfrm>
            <a:off x="8345561" y="1369171"/>
            <a:ext cx="1103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HTTP 80</a:t>
            </a:r>
            <a:endParaRPr lang="de-DE" dirty="0"/>
          </a:p>
        </p:txBody>
      </p:sp>
      <p:sp>
        <p:nvSpPr>
          <p:cNvPr id="44" name="Textfeld 43"/>
          <p:cNvSpPr txBox="1"/>
          <p:nvPr/>
        </p:nvSpPr>
        <p:spPr>
          <a:xfrm>
            <a:off x="2284860" y="5945347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Metamodell</a:t>
            </a:r>
            <a:endParaRPr lang="de-DE" b="1" dirty="0"/>
          </a:p>
        </p:txBody>
      </p:sp>
      <p:sp>
        <p:nvSpPr>
          <p:cNvPr id="47" name="Textfeld 46"/>
          <p:cNvSpPr txBox="1"/>
          <p:nvPr/>
        </p:nvSpPr>
        <p:spPr>
          <a:xfrm>
            <a:off x="8487089" y="5937425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Modell</a:t>
            </a:r>
            <a:endParaRPr lang="de-DE" b="1" dirty="0"/>
          </a:p>
        </p:txBody>
      </p:sp>
      <p:sp>
        <p:nvSpPr>
          <p:cNvPr id="48" name="Abgerundetes Rechteck 47"/>
          <p:cNvSpPr/>
          <p:nvPr/>
        </p:nvSpPr>
        <p:spPr>
          <a:xfrm>
            <a:off x="9974446" y="2134942"/>
            <a:ext cx="1988288" cy="420568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HAproxy</a:t>
            </a:r>
            <a:r>
              <a:rPr lang="de-DE" dirty="0" smtClean="0"/>
              <a:t> </a:t>
            </a:r>
            <a:r>
              <a:rPr lang="de-DE" sz="1400" dirty="0" smtClean="0"/>
              <a:t>(</a:t>
            </a:r>
            <a:r>
              <a:rPr lang="de-DE" sz="1400" dirty="0" err="1" smtClean="0"/>
              <a:t>standby</a:t>
            </a:r>
            <a:r>
              <a:rPr lang="de-DE" sz="1400" dirty="0" smtClean="0"/>
              <a:t>)</a:t>
            </a:r>
          </a:p>
        </p:txBody>
      </p:sp>
      <p:sp>
        <p:nvSpPr>
          <p:cNvPr id="49" name="Abgerundetes Rechteck 48"/>
          <p:cNvSpPr/>
          <p:nvPr/>
        </p:nvSpPr>
        <p:spPr>
          <a:xfrm>
            <a:off x="7618706" y="1982598"/>
            <a:ext cx="4433778" cy="797816"/>
          </a:xfrm>
          <a:prstGeom prst="roundRect">
            <a:avLst/>
          </a:prstGeom>
          <a:noFill/>
          <a:ln w="28575">
            <a:solidFill>
              <a:schemeClr val="bg2">
                <a:lumMod val="2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50" name="Textfeld 49"/>
          <p:cNvSpPr txBox="1"/>
          <p:nvPr/>
        </p:nvSpPr>
        <p:spPr>
          <a:xfrm>
            <a:off x="9996692" y="3142005"/>
            <a:ext cx="1031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 smtClean="0"/>
              <a:t>Skalierung</a:t>
            </a:r>
            <a:endParaRPr lang="de-DE" sz="1400" i="1" dirty="0"/>
          </a:p>
        </p:txBody>
      </p:sp>
      <p:sp>
        <p:nvSpPr>
          <p:cNvPr id="51" name="Textfeld 50"/>
          <p:cNvSpPr txBox="1"/>
          <p:nvPr/>
        </p:nvSpPr>
        <p:spPr>
          <a:xfrm>
            <a:off x="9590750" y="1668117"/>
            <a:ext cx="2525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 smtClean="0"/>
              <a:t>Ausfallsicherheit / Replikation</a:t>
            </a:r>
            <a:endParaRPr lang="de-DE" sz="1400" i="1" dirty="0"/>
          </a:p>
        </p:txBody>
      </p:sp>
      <p:sp>
        <p:nvSpPr>
          <p:cNvPr id="52" name="Abgerundetes Rechteck 51"/>
          <p:cNvSpPr/>
          <p:nvPr/>
        </p:nvSpPr>
        <p:spPr>
          <a:xfrm>
            <a:off x="7682022" y="4898927"/>
            <a:ext cx="2314670" cy="741645"/>
          </a:xfrm>
          <a:prstGeom prst="roundRect">
            <a:avLst/>
          </a:prstGeom>
          <a:noFill/>
          <a:ln w="28575">
            <a:solidFill>
              <a:schemeClr val="bg2">
                <a:lumMod val="2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53" name="Textfeld 52"/>
          <p:cNvSpPr txBox="1"/>
          <p:nvPr/>
        </p:nvSpPr>
        <p:spPr>
          <a:xfrm>
            <a:off x="9283210" y="4609200"/>
            <a:ext cx="7922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 err="1" smtClean="0"/>
              <a:t>Stateful</a:t>
            </a:r>
            <a:endParaRPr lang="de-DE" sz="1400" i="1" dirty="0"/>
          </a:p>
        </p:txBody>
      </p:sp>
      <p:cxnSp>
        <p:nvCxnSpPr>
          <p:cNvPr id="36" name="Gerade Verbindung mit Pfeil 35"/>
          <p:cNvCxnSpPr/>
          <p:nvPr/>
        </p:nvCxnSpPr>
        <p:spPr>
          <a:xfrm flipV="1">
            <a:off x="1763603" y="2910931"/>
            <a:ext cx="6612" cy="384962"/>
          </a:xfrm>
          <a:prstGeom prst="straightConnector1">
            <a:avLst/>
          </a:prstGeom>
          <a:ln w="31750" cmpd="sng">
            <a:solidFill>
              <a:schemeClr val="bg1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feld 36"/>
          <p:cNvSpPr txBox="1"/>
          <p:nvPr/>
        </p:nvSpPr>
        <p:spPr>
          <a:xfrm>
            <a:off x="1799791" y="2912088"/>
            <a:ext cx="970137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DE" sz="1400" dirty="0" smtClean="0">
                <a:solidFill>
                  <a:schemeClr val="bg1"/>
                </a:solidFill>
              </a:rPr>
              <a:t>benötigen</a:t>
            </a: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2008195" y="4000591"/>
            <a:ext cx="2270696" cy="42394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Rechen-Ressourcen</a:t>
            </a:r>
          </a:p>
        </p:txBody>
      </p:sp>
      <p:cxnSp>
        <p:nvCxnSpPr>
          <p:cNvPr id="41" name="Gerade Verbindung mit Pfeil 40"/>
          <p:cNvCxnSpPr/>
          <p:nvPr/>
        </p:nvCxnSpPr>
        <p:spPr>
          <a:xfrm>
            <a:off x="3334027" y="3694830"/>
            <a:ext cx="0" cy="295152"/>
          </a:xfrm>
          <a:prstGeom prst="straightConnector1">
            <a:avLst/>
          </a:prstGeom>
          <a:ln w="31750" cmpd="sng">
            <a:solidFill>
              <a:schemeClr val="bg1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2013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26" grpId="0" animBg="1"/>
      <p:bldP spid="27" grpId="0" animBg="1"/>
      <p:bldP spid="28" grpId="0" animBg="1"/>
      <p:bldP spid="29" grpId="0" animBg="1"/>
      <p:bldP spid="43" grpId="0"/>
      <p:bldP spid="47" grpId="0"/>
      <p:bldP spid="48" grpId="0" animBg="1"/>
      <p:bldP spid="49" grpId="0" animBg="1"/>
      <p:bldP spid="50" grpId="0"/>
      <p:bldP spid="51" grpId="0"/>
      <p:bldP spid="52" grpId="0" animBg="1"/>
      <p:bldP spid="5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Marathon ist der 2nd-Level-Scheduler in </a:t>
            </a:r>
            <a:r>
              <a:rPr lang="de-DE" dirty="0" err="1" smtClean="0"/>
              <a:t>Mesos</a:t>
            </a:r>
            <a:r>
              <a:rPr lang="de-DE" dirty="0" smtClean="0"/>
              <a:t>, der auf die Ausführung von zustandslosen Services ausgelegt ist.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19</a:t>
            </a:fld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5810311" cy="4759325"/>
          </a:xfrm>
        </p:spPr>
        <p:txBody>
          <a:bodyPr/>
          <a:lstStyle/>
          <a:p>
            <a:r>
              <a:rPr lang="de-DE" dirty="0" smtClean="0">
                <a:sym typeface="Helvetica Light"/>
              </a:rPr>
              <a:t>Wurde initial von Tobi Knaup entwickelt als </a:t>
            </a:r>
            <a:r>
              <a:rPr lang="de-DE" dirty="0" err="1" smtClean="0">
                <a:sym typeface="Helvetica Light"/>
              </a:rPr>
              <a:t>Mesos</a:t>
            </a:r>
            <a:r>
              <a:rPr lang="de-DE" dirty="0" smtClean="0">
                <a:sym typeface="Helvetica Light"/>
              </a:rPr>
              <a:t>-Aufbau um langlaufende, zustandslose Services zuverlässig und komfortabel ausführen zu können.</a:t>
            </a:r>
          </a:p>
          <a:p>
            <a:r>
              <a:rPr lang="de-DE" dirty="0" smtClean="0">
                <a:sym typeface="Helvetica Light"/>
              </a:rPr>
              <a:t>Besitzt eigenständige Web-UI und REST-API.</a:t>
            </a:r>
          </a:p>
          <a:p>
            <a:r>
              <a:rPr lang="de-DE" dirty="0" smtClean="0">
                <a:sym typeface="Helvetica Light"/>
              </a:rPr>
              <a:t>Prozesse </a:t>
            </a:r>
            <a:r>
              <a:rPr lang="de-DE" dirty="0" smtClean="0">
                <a:sym typeface="Helvetica Light"/>
              </a:rPr>
              <a:t>werden kontinuierlich am Leben gehalten. Terminiert ein Prozess, so wird er automatisch wieder gestartet.</a:t>
            </a:r>
          </a:p>
          <a:p>
            <a:r>
              <a:rPr lang="de-DE" dirty="0" smtClean="0">
                <a:sym typeface="Helvetica Light"/>
              </a:rPr>
              <a:t>Mechanismus für </a:t>
            </a:r>
            <a:r>
              <a:rPr lang="de-DE" dirty="0" err="1" smtClean="0">
                <a:sym typeface="Helvetica Light"/>
              </a:rPr>
              <a:t>Health-Checking</a:t>
            </a:r>
            <a:r>
              <a:rPr lang="de-DE" dirty="0" smtClean="0">
                <a:sym typeface="Helvetica Light"/>
              </a:rPr>
              <a:t> von Services.</a:t>
            </a:r>
          </a:p>
          <a:p>
            <a:r>
              <a:rPr lang="de-DE" dirty="0" smtClean="0">
                <a:sym typeface="Helvetica Light"/>
              </a:rPr>
              <a:t>Eingebauter Mechanismus für Service Discovery und Load </a:t>
            </a:r>
            <a:r>
              <a:rPr lang="de-DE" dirty="0" err="1" smtClean="0">
                <a:sym typeface="Helvetica Light"/>
              </a:rPr>
              <a:t>Balancing</a:t>
            </a:r>
            <a:r>
              <a:rPr lang="de-DE" dirty="0" smtClean="0">
                <a:sym typeface="Helvetica Light"/>
              </a:rPr>
              <a:t>.</a:t>
            </a:r>
            <a:r>
              <a:rPr lang="de-DE" dirty="0">
                <a:sym typeface="Helvetica Light"/>
              </a:rPr>
              <a:t/>
            </a:r>
            <a:br>
              <a:rPr lang="de-DE" dirty="0">
                <a:sym typeface="Helvetica Light"/>
              </a:rPr>
            </a:br>
            <a:endParaRPr lang="de-DE" dirty="0"/>
          </a:p>
        </p:txBody>
      </p:sp>
      <p:pic>
        <p:nvPicPr>
          <p:cNvPr id="5" name="Picture 2" descr="https://s3.amazonaws.com/media-p.slid.es/uploads/abishekbhat/images/331941/docker_executor_revised_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9779" y="1932225"/>
            <a:ext cx="5357813" cy="4018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527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>
            <a:off x="0" y="0"/>
            <a:ext cx="12192000" cy="690840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3" name="Rounded Rectangle 22"/>
          <p:cNvSpPr/>
          <p:nvPr/>
        </p:nvSpPr>
        <p:spPr>
          <a:xfrm>
            <a:off x="2822750" y="515212"/>
            <a:ext cx="6060558" cy="567141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7" name="TextBox 26"/>
          <p:cNvSpPr txBox="1"/>
          <p:nvPr/>
        </p:nvSpPr>
        <p:spPr>
          <a:xfrm>
            <a:off x="3333491" y="515212"/>
            <a:ext cx="26645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(4) </a:t>
            </a:r>
            <a:r>
              <a:rPr lang="en-US" sz="2400" b="1" dirty="0" smtClean="0"/>
              <a:t>Orchestration</a:t>
            </a:r>
            <a:endParaRPr lang="en-US" sz="2400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</a:t>
            </a:fld>
            <a:endParaRPr lang="de-DE"/>
          </a:p>
        </p:txBody>
      </p:sp>
      <p:grpSp>
        <p:nvGrpSpPr>
          <p:cNvPr id="31" name="Group 30"/>
          <p:cNvGrpSpPr/>
          <p:nvPr/>
        </p:nvGrpSpPr>
        <p:grpSpPr>
          <a:xfrm>
            <a:off x="3007604" y="1936812"/>
            <a:ext cx="5741582" cy="4125433"/>
            <a:chOff x="2913321" y="1733517"/>
            <a:chExt cx="5741582" cy="4125433"/>
          </a:xfrm>
        </p:grpSpPr>
        <p:sp>
          <p:nvSpPr>
            <p:cNvPr id="19" name="Rounded Rectangle 18"/>
            <p:cNvSpPr/>
            <p:nvPr/>
          </p:nvSpPr>
          <p:spPr>
            <a:xfrm>
              <a:off x="2913321" y="1733517"/>
              <a:ext cx="5741582" cy="4125433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7086404" y="2795031"/>
              <a:ext cx="1334583" cy="86184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7309836" y="2997653"/>
              <a:ext cx="941030" cy="53436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7086404" y="3796234"/>
              <a:ext cx="1334583" cy="86184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7309836" y="3998856"/>
              <a:ext cx="941030" cy="53436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7086404" y="4773438"/>
              <a:ext cx="1334583" cy="86184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7309836" y="4976060"/>
              <a:ext cx="941030" cy="53436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283476" y="1744889"/>
              <a:ext cx="25250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(3) </a:t>
              </a:r>
              <a:r>
                <a:rPr lang="en-US" sz="2400" b="1" dirty="0" smtClean="0"/>
                <a:t>Composition</a:t>
              </a:r>
              <a:endParaRPr lang="en-US" sz="2400" b="1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3226791" y="2946152"/>
            <a:ext cx="3315783" cy="2849527"/>
            <a:chOff x="3127547" y="2766787"/>
            <a:chExt cx="3315783" cy="2849527"/>
          </a:xfrm>
        </p:grpSpPr>
        <p:sp>
          <p:nvSpPr>
            <p:cNvPr id="8" name="Rounded Rectangle 7"/>
            <p:cNvSpPr/>
            <p:nvPr/>
          </p:nvSpPr>
          <p:spPr>
            <a:xfrm>
              <a:off x="3127547" y="2766787"/>
              <a:ext cx="3315783" cy="284952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/>
            <a:srcRect l="7002" t="35852" r="8967" b="38960"/>
            <a:stretch/>
          </p:blipFill>
          <p:spPr>
            <a:xfrm>
              <a:off x="3456367" y="3140067"/>
              <a:ext cx="2647536" cy="793568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3302632" y="2795031"/>
              <a:ext cx="30556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(2) </a:t>
              </a:r>
              <a:r>
                <a:rPr lang="en-US" sz="2400" b="1" dirty="0" smtClean="0"/>
                <a:t>Containerization</a:t>
              </a:r>
              <a:endParaRPr lang="en-US" sz="2400" b="1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643945" y="4149020"/>
            <a:ext cx="2552720" cy="1531088"/>
            <a:chOff x="3558884" y="4000164"/>
            <a:chExt cx="2552720" cy="1531088"/>
          </a:xfrm>
        </p:grpSpPr>
        <p:sp>
          <p:nvSpPr>
            <p:cNvPr id="5" name="Rounded Rectangle 4"/>
            <p:cNvSpPr/>
            <p:nvPr/>
          </p:nvSpPr>
          <p:spPr>
            <a:xfrm>
              <a:off x="3570571" y="4000164"/>
              <a:ext cx="2477238" cy="153108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34366" y="4523646"/>
              <a:ext cx="2477238" cy="778561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558884" y="4013444"/>
              <a:ext cx="252986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(1) </a:t>
              </a:r>
              <a:r>
                <a:rPr lang="en-US" sz="2400" b="1" dirty="0" err="1" smtClean="0"/>
                <a:t>Microservice</a:t>
              </a:r>
              <a:endParaRPr lang="en-US" sz="2400" b="1" dirty="0"/>
            </a:p>
          </p:txBody>
        </p:sp>
      </p:grp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4"/>
          <a:srcRect l="11584" t="11844" r="10652" b="14293"/>
          <a:stretch/>
        </p:blipFill>
        <p:spPr>
          <a:xfrm>
            <a:off x="6087663" y="1190762"/>
            <a:ext cx="2340922" cy="116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213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 Docker </a:t>
            </a:r>
            <a:r>
              <a:rPr lang="de-DE" dirty="0" err="1" smtClean="0"/>
              <a:t>Compose</a:t>
            </a:r>
            <a:r>
              <a:rPr lang="de-DE" dirty="0" smtClean="0"/>
              <a:t> </a:t>
            </a:r>
            <a:r>
              <a:rPr lang="de-DE" dirty="0" err="1" smtClean="0"/>
              <a:t>Blueprint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20</a:t>
            </a:fld>
            <a:endParaRPr lang="de-DE"/>
          </a:p>
        </p:txBody>
      </p:sp>
      <p:sp>
        <p:nvSpPr>
          <p:cNvPr id="9" name="Rechteck 8"/>
          <p:cNvSpPr/>
          <p:nvPr/>
        </p:nvSpPr>
        <p:spPr>
          <a:xfrm>
            <a:off x="176454" y="1339531"/>
            <a:ext cx="1221618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 smtClean="0">
                <a:latin typeface="Source Code Pro" panose="020B0509030403020204" pitchFamily="49" charset="0"/>
              </a:rPr>
              <a:t>consul</a:t>
            </a:r>
            <a:r>
              <a:rPr lang="de-DE" b="1" dirty="0">
                <a:latin typeface="Source Code Pro" panose="020B0509030403020204" pitchFamily="49" charset="0"/>
              </a:rPr>
              <a:t>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image</a:t>
            </a:r>
            <a:r>
              <a:rPr lang="de-DE" dirty="0">
                <a:latin typeface="Source Code Pro" panose="020B0509030403020204" pitchFamily="49" charset="0"/>
              </a:rPr>
              <a:t>: </a:t>
            </a:r>
            <a:r>
              <a:rPr lang="de-DE" dirty="0" err="1">
                <a:latin typeface="Source Code Pro" panose="020B0509030403020204" pitchFamily="49" charset="0"/>
              </a:rPr>
              <a:t>gliderlabs</a:t>
            </a:r>
            <a:r>
              <a:rPr lang="de-DE" dirty="0">
                <a:latin typeface="Source Code Pro" panose="020B0509030403020204" pitchFamily="49" charset="0"/>
              </a:rPr>
              <a:t>/consul-server:0.6</a:t>
            </a: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command</a:t>
            </a:r>
            <a:r>
              <a:rPr lang="de-DE" dirty="0">
                <a:latin typeface="Source Code Pro" panose="020B0509030403020204" pitchFamily="49" charset="0"/>
              </a:rPr>
              <a:t>: "-</a:t>
            </a:r>
            <a:r>
              <a:rPr lang="de-DE" dirty="0" err="1">
                <a:latin typeface="Source Code Pro" panose="020B0509030403020204" pitchFamily="49" charset="0"/>
              </a:rPr>
              <a:t>data</a:t>
            </a:r>
            <a:r>
              <a:rPr lang="de-DE" dirty="0">
                <a:latin typeface="Source Code Pro" panose="020B0509030403020204" pitchFamily="49" charset="0"/>
              </a:rPr>
              <a:t>-dir /</a:t>
            </a:r>
            <a:r>
              <a:rPr lang="de-DE" dirty="0" err="1">
                <a:latin typeface="Source Code Pro" panose="020B0509030403020204" pitchFamily="49" charset="0"/>
              </a:rPr>
              <a:t>tmp</a:t>
            </a:r>
            <a:r>
              <a:rPr lang="de-DE" dirty="0">
                <a:latin typeface="Source Code Pro" panose="020B0509030403020204" pitchFamily="49" charset="0"/>
              </a:rPr>
              <a:t>/</a:t>
            </a:r>
            <a:r>
              <a:rPr lang="de-DE" dirty="0" err="1">
                <a:latin typeface="Source Code Pro" panose="020B0509030403020204" pitchFamily="49" charset="0"/>
              </a:rPr>
              <a:t>consul</a:t>
            </a:r>
            <a:r>
              <a:rPr lang="de-DE" dirty="0">
                <a:latin typeface="Source Code Pro" panose="020B0509030403020204" pitchFamily="49" charset="0"/>
              </a:rPr>
              <a:t> -bootstrap-</a:t>
            </a:r>
            <a:r>
              <a:rPr lang="de-DE" dirty="0" err="1">
                <a:latin typeface="Source Code Pro" panose="020B0509030403020204" pitchFamily="49" charset="0"/>
              </a:rPr>
              <a:t>expect</a:t>
            </a:r>
            <a:r>
              <a:rPr lang="de-DE" dirty="0">
                <a:latin typeface="Source Code Pro" panose="020B0509030403020204" pitchFamily="49" charset="0"/>
              </a:rPr>
              <a:t> 1 -server -</a:t>
            </a:r>
            <a:r>
              <a:rPr lang="de-DE" dirty="0" err="1">
                <a:latin typeface="Source Code Pro" panose="020B0509030403020204" pitchFamily="49" charset="0"/>
              </a:rPr>
              <a:t>ui</a:t>
            </a:r>
            <a:r>
              <a:rPr lang="de-DE" dirty="0">
                <a:latin typeface="Source Code Pro" panose="020B0509030403020204" pitchFamily="49" charset="0"/>
              </a:rPr>
              <a:t> -</a:t>
            </a:r>
            <a:r>
              <a:rPr lang="de-DE" dirty="0" err="1">
                <a:latin typeface="Source Code Pro" panose="020B0509030403020204" pitchFamily="49" charset="0"/>
              </a:rPr>
              <a:t>node</a:t>
            </a:r>
            <a:r>
              <a:rPr lang="de-DE" dirty="0">
                <a:latin typeface="Source Code Pro" panose="020B0509030403020204" pitchFamily="49" charset="0"/>
              </a:rPr>
              <a:t>=</a:t>
            </a:r>
            <a:r>
              <a:rPr lang="de-DE" dirty="0" err="1">
                <a:latin typeface="Source Code Pro" panose="020B0509030403020204" pitchFamily="49" charset="0"/>
              </a:rPr>
              <a:t>consul</a:t>
            </a:r>
            <a:r>
              <a:rPr lang="de-DE" dirty="0">
                <a:latin typeface="Source Code Pro" panose="020B0509030403020204" pitchFamily="49" charset="0"/>
              </a:rPr>
              <a:t>-server"</a:t>
            </a: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environment</a:t>
            </a:r>
            <a:r>
              <a:rPr lang="de-DE" dirty="0">
                <a:latin typeface="Source Code Pro" panose="020B0509030403020204" pitchFamily="49" charset="0"/>
              </a:rPr>
              <a:t>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GOMAXPROCS=10</a:t>
            </a: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ports</a:t>
            </a:r>
            <a:r>
              <a:rPr lang="de-DE" dirty="0">
                <a:latin typeface="Source Code Pro" panose="020B0509030403020204" pitchFamily="49" charset="0"/>
              </a:rPr>
              <a:t>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"8300:8300"     #</a:t>
            </a:r>
            <a:r>
              <a:rPr lang="de-DE" dirty="0" err="1">
                <a:latin typeface="Source Code Pro" panose="020B0509030403020204" pitchFamily="49" charset="0"/>
              </a:rPr>
              <a:t>server</a:t>
            </a:r>
            <a:r>
              <a:rPr lang="de-DE" dirty="0">
                <a:latin typeface="Source Code Pro" panose="020B0509030403020204" pitchFamily="49" charset="0"/>
              </a:rPr>
              <a:t> - Server RPC </a:t>
            </a:r>
            <a:r>
              <a:rPr lang="de-DE" dirty="0" err="1">
                <a:latin typeface="Source Code Pro" panose="020B0509030403020204" pitchFamily="49" charset="0"/>
              </a:rPr>
              <a:t>address</a:t>
            </a:r>
            <a:r>
              <a:rPr lang="de-DE" dirty="0">
                <a:latin typeface="Source Code Pro" panose="020B0509030403020204" pitchFamily="49" charset="0"/>
              </a:rPr>
              <a:t>. Default 8300.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"8500:8500"     #http - The HTTP API, -1 </a:t>
            </a:r>
            <a:r>
              <a:rPr lang="de-DE" dirty="0" err="1">
                <a:latin typeface="Source Code Pro" panose="020B0509030403020204" pitchFamily="49" charset="0"/>
              </a:rPr>
              <a:t>to</a:t>
            </a:r>
            <a:r>
              <a:rPr lang="de-DE" dirty="0">
                <a:latin typeface="Source Code Pro" panose="020B0509030403020204" pitchFamily="49" charset="0"/>
              </a:rPr>
              <a:t> </a:t>
            </a:r>
            <a:r>
              <a:rPr lang="de-DE" dirty="0" err="1">
                <a:latin typeface="Source Code Pro" panose="020B0509030403020204" pitchFamily="49" charset="0"/>
              </a:rPr>
              <a:t>disable</a:t>
            </a:r>
            <a:r>
              <a:rPr lang="de-DE" dirty="0">
                <a:latin typeface="Source Code Pro" panose="020B0509030403020204" pitchFamily="49" charset="0"/>
              </a:rPr>
              <a:t>. Default 8500.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"8600:8600/</a:t>
            </a:r>
            <a:r>
              <a:rPr lang="de-DE" dirty="0" err="1">
                <a:latin typeface="Source Code Pro" panose="020B0509030403020204" pitchFamily="49" charset="0"/>
              </a:rPr>
              <a:t>udp</a:t>
            </a:r>
            <a:r>
              <a:rPr lang="de-DE" dirty="0">
                <a:latin typeface="Source Code Pro" panose="020B0509030403020204" pitchFamily="49" charset="0"/>
              </a:rPr>
              <a:t>" #</a:t>
            </a:r>
            <a:r>
              <a:rPr lang="de-DE" dirty="0" err="1">
                <a:latin typeface="Source Code Pro" panose="020B0509030403020204" pitchFamily="49" charset="0"/>
              </a:rPr>
              <a:t>dns</a:t>
            </a:r>
            <a:r>
              <a:rPr lang="de-DE" dirty="0">
                <a:latin typeface="Source Code Pro" panose="020B0509030403020204" pitchFamily="49" charset="0"/>
              </a:rPr>
              <a:t> - The DNS </a:t>
            </a:r>
            <a:r>
              <a:rPr lang="de-DE" dirty="0" err="1">
                <a:latin typeface="Source Code Pro" panose="020B0509030403020204" pitchFamily="49" charset="0"/>
              </a:rPr>
              <a:t>server</a:t>
            </a:r>
            <a:r>
              <a:rPr lang="de-DE" dirty="0">
                <a:latin typeface="Source Code Pro" panose="020B0509030403020204" pitchFamily="49" charset="0"/>
              </a:rPr>
              <a:t>, -1 </a:t>
            </a:r>
            <a:r>
              <a:rPr lang="de-DE" dirty="0" err="1">
                <a:latin typeface="Source Code Pro" panose="020B0509030403020204" pitchFamily="49" charset="0"/>
              </a:rPr>
              <a:t>to</a:t>
            </a:r>
            <a:r>
              <a:rPr lang="de-DE" dirty="0">
                <a:latin typeface="Source Code Pro" panose="020B0509030403020204" pitchFamily="49" charset="0"/>
              </a:rPr>
              <a:t> </a:t>
            </a:r>
            <a:r>
              <a:rPr lang="de-DE" dirty="0" err="1">
                <a:latin typeface="Source Code Pro" panose="020B0509030403020204" pitchFamily="49" charset="0"/>
              </a:rPr>
              <a:t>disable</a:t>
            </a:r>
            <a:r>
              <a:rPr lang="de-DE" dirty="0">
                <a:latin typeface="Source Code Pro" panose="020B0509030403020204" pitchFamily="49" charset="0"/>
              </a:rPr>
              <a:t>. Default 8600.</a:t>
            </a:r>
          </a:p>
          <a:p>
            <a:endParaRPr lang="de-DE" dirty="0">
              <a:latin typeface="Source Code Pro" panose="020B0509030403020204" pitchFamily="49" charset="0"/>
            </a:endParaRPr>
          </a:p>
          <a:p>
            <a:r>
              <a:rPr lang="de-DE" b="1" dirty="0" err="1">
                <a:latin typeface="Source Code Pro" panose="020B0509030403020204" pitchFamily="49" charset="0"/>
              </a:rPr>
              <a:t>zwitscher-chuck</a:t>
            </a:r>
            <a:r>
              <a:rPr lang="de-DE" b="1" dirty="0">
                <a:latin typeface="Source Code Pro" panose="020B0509030403020204" pitchFamily="49" charset="0"/>
              </a:rPr>
              <a:t>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build</a:t>
            </a:r>
            <a:r>
              <a:rPr lang="de-DE" dirty="0">
                <a:latin typeface="Source Code Pro" panose="020B0509030403020204" pitchFamily="49" charset="0"/>
              </a:rPr>
              <a:t>: ../../</a:t>
            </a:r>
            <a:r>
              <a:rPr lang="de-DE" dirty="0" err="1">
                <a:latin typeface="Source Code Pro" panose="020B0509030403020204" pitchFamily="49" charset="0"/>
              </a:rPr>
              <a:t>services</a:t>
            </a:r>
            <a:r>
              <a:rPr lang="de-DE" dirty="0">
                <a:latin typeface="Source Code Pro" panose="020B0509030403020204" pitchFamily="49" charset="0"/>
              </a:rPr>
              <a:t>/</a:t>
            </a:r>
            <a:r>
              <a:rPr lang="de-DE" dirty="0" err="1">
                <a:latin typeface="Source Code Pro" panose="020B0509030403020204" pitchFamily="49" charset="0"/>
              </a:rPr>
              <a:t>zwitscher-app-chuck</a:t>
            </a:r>
            <a:endParaRPr lang="de-DE" dirty="0">
              <a:latin typeface="Source Code Pro" panose="020B0509030403020204" pitchFamily="49" charset="0"/>
            </a:endParaRP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ports</a:t>
            </a:r>
            <a:r>
              <a:rPr lang="de-DE" dirty="0">
                <a:latin typeface="Source Code Pro" panose="020B0509030403020204" pitchFamily="49" charset="0"/>
              </a:rPr>
              <a:t>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"12340:12340"   #</a:t>
            </a:r>
            <a:r>
              <a:rPr lang="de-DE" dirty="0" err="1">
                <a:latin typeface="Source Code Pro" panose="020B0509030403020204" pitchFamily="49" charset="0"/>
              </a:rPr>
              <a:t>chuck</a:t>
            </a:r>
            <a:r>
              <a:rPr lang="de-DE" dirty="0">
                <a:latin typeface="Source Code Pro" panose="020B0509030403020204" pitchFamily="49" charset="0"/>
              </a:rPr>
              <a:t> REST </a:t>
            </a:r>
            <a:r>
              <a:rPr lang="de-DE" dirty="0" err="1">
                <a:latin typeface="Source Code Pro" panose="020B0509030403020204" pitchFamily="49" charset="0"/>
              </a:rPr>
              <a:t>service</a:t>
            </a:r>
            <a:endParaRPr lang="de-DE" dirty="0">
              <a:latin typeface="Source Code Pro" panose="020B0509030403020204" pitchFamily="49" charset="0"/>
            </a:endParaRPr>
          </a:p>
          <a:p>
            <a:r>
              <a:rPr lang="de-DE" dirty="0">
                <a:latin typeface="Source Code Pro" panose="020B0509030403020204" pitchFamily="49" charset="0"/>
              </a:rPr>
              <a:t>  links: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</a:t>
            </a:r>
            <a:r>
              <a:rPr lang="de-DE" dirty="0" err="1">
                <a:latin typeface="Source Code Pro" panose="020B0509030403020204" pitchFamily="49" charset="0"/>
              </a:rPr>
              <a:t>consul</a:t>
            </a:r>
            <a:endParaRPr lang="de-DE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851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 </a:t>
            </a:r>
            <a:r>
              <a:rPr lang="de-DE" dirty="0" err="1" smtClean="0"/>
              <a:t>equivalent</a:t>
            </a:r>
            <a:r>
              <a:rPr lang="de-DE" dirty="0" smtClean="0"/>
              <a:t> Marathon </a:t>
            </a:r>
            <a:r>
              <a:rPr lang="de-DE" dirty="0" err="1" smtClean="0"/>
              <a:t>Blueprint</a:t>
            </a:r>
            <a:r>
              <a:rPr lang="de-DE" dirty="0" smtClean="0"/>
              <a:t>: The </a:t>
            </a:r>
            <a:r>
              <a:rPr lang="de-DE" dirty="0" err="1" smtClean="0"/>
              <a:t>Microservice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21</a:t>
            </a:fld>
            <a:endParaRPr lang="de-DE"/>
          </a:p>
        </p:txBody>
      </p:sp>
      <p:sp>
        <p:nvSpPr>
          <p:cNvPr id="4" name="Rectangle 3"/>
          <p:cNvSpPr/>
          <p:nvPr/>
        </p:nvSpPr>
        <p:spPr>
          <a:xfrm>
            <a:off x="389467" y="841850"/>
            <a:ext cx="6717185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r-IN" sz="1400" dirty="0" smtClean="0"/>
              <a:t>{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id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b="1" dirty="0" err="1">
                <a:solidFill>
                  <a:srgbClr val="008000"/>
                </a:solidFill>
              </a:rPr>
              <a:t>zwitscher-chuck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cpus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</a:t>
            </a:r>
            <a:r>
              <a:rPr lang="mr-IN" sz="1400" dirty="0" smtClean="0"/>
              <a:t>,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mem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256</a:t>
            </a:r>
            <a:r>
              <a:rPr lang="mr-IN" sz="1400" dirty="0" smtClean="0"/>
              <a:t>,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disk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instances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</a:t>
            </a:r>
            <a:r>
              <a:rPr lang="mr-IN" sz="1400" dirty="0" smtClean="0"/>
              <a:t>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container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{</a:t>
            </a:r>
            <a:br>
              <a:rPr lang="mr-IN" sz="1400" dirty="0"/>
            </a:br>
            <a:r>
              <a:rPr lang="mr-IN" sz="1400" dirty="0"/>
              <a:t>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docker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{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image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b="1" dirty="0" err="1">
                <a:solidFill>
                  <a:srgbClr val="008000"/>
                </a:solidFill>
              </a:rPr>
              <a:t>adersberger</a:t>
            </a:r>
            <a:r>
              <a:rPr lang="mr-IN" sz="1400" b="1" dirty="0">
                <a:solidFill>
                  <a:srgbClr val="008000"/>
                </a:solidFill>
              </a:rPr>
              <a:t>/zwitscher-app-chuck:1.0.0-SNAPSHOT"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forcePullImage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 err="1">
                <a:solidFill>
                  <a:srgbClr val="000080"/>
                </a:solidFill>
              </a:rPr>
              <a:t>true</a:t>
            </a:r>
            <a:r>
              <a:rPr lang="mr-IN" sz="1400" dirty="0" smtClean="0"/>
              <a:t>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network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"HOST"</a:t>
            </a:r>
            <a:br>
              <a:rPr lang="mr-IN" sz="1400" b="1" dirty="0">
                <a:solidFill>
                  <a:srgbClr val="008000"/>
                </a:solidFill>
              </a:rPr>
            </a:br>
            <a:r>
              <a:rPr lang="mr-IN" sz="1400" b="1" dirty="0">
                <a:solidFill>
                  <a:srgbClr val="008000"/>
                </a:solidFill>
              </a:rPr>
              <a:t>    </a:t>
            </a:r>
            <a:r>
              <a:rPr lang="mr-IN" sz="1400" dirty="0"/>
              <a:t>}</a:t>
            </a:r>
            <a:br>
              <a:rPr lang="mr-IN" sz="1400" dirty="0"/>
            </a:br>
            <a:r>
              <a:rPr lang="mr-IN" sz="1400" dirty="0"/>
              <a:t>  },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ports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[</a:t>
            </a:r>
            <a:r>
              <a:rPr lang="mr-IN" sz="1400" dirty="0">
                <a:solidFill>
                  <a:srgbClr val="0000FF"/>
                </a:solidFill>
              </a:rPr>
              <a:t>12340</a:t>
            </a:r>
            <a:r>
              <a:rPr lang="mr-IN" sz="1400" dirty="0" smtClean="0"/>
              <a:t>],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env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{</a:t>
            </a:r>
            <a:br>
              <a:rPr lang="mr-IN" sz="1400" dirty="0"/>
            </a:br>
            <a:r>
              <a:rPr lang="mr-IN" sz="1400" dirty="0"/>
              <a:t>    </a:t>
            </a:r>
            <a:r>
              <a:rPr lang="mr-IN" sz="1400" b="1" dirty="0">
                <a:solidFill>
                  <a:srgbClr val="660E7A"/>
                </a:solidFill>
              </a:rPr>
              <a:t>"PORT"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"12340"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</a:t>
            </a:r>
            <a:r>
              <a:rPr lang="mr-IN" sz="1400" b="1" dirty="0">
                <a:solidFill>
                  <a:srgbClr val="660E7A"/>
                </a:solidFill>
              </a:rPr>
              <a:t>"CONSUL"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"consul.marathon.mesos:8500"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</a:t>
            </a:r>
            <a:r>
              <a:rPr lang="mr-IN" sz="1400" b="1" dirty="0">
                <a:solidFill>
                  <a:srgbClr val="660E7A"/>
                </a:solidFill>
              </a:rPr>
              <a:t>"CONFIG_ENV" 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b="1" dirty="0" err="1" smtClean="0">
                <a:solidFill>
                  <a:srgbClr val="008000"/>
                </a:solidFill>
              </a:rPr>
              <a:t>zwitscher</a:t>
            </a:r>
            <a:r>
              <a:rPr lang="mr-IN" sz="1400" b="1" dirty="0" smtClean="0">
                <a:solidFill>
                  <a:srgbClr val="008000"/>
                </a:solidFill>
              </a:rPr>
              <a:t>“</a:t>
            </a:r>
            <a:r>
              <a:rPr lang="de-DE" sz="1400" b="1" dirty="0" smtClean="0">
                <a:solidFill>
                  <a:srgbClr val="008000"/>
                </a:solidFill>
              </a:rPr>
              <a:t> </a:t>
            </a:r>
            <a:r>
              <a:rPr lang="mr-IN" sz="1400" dirty="0" smtClean="0"/>
              <a:t>},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args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 smtClean="0"/>
              <a:t>[</a:t>
            </a:r>
            <a:r>
              <a:rPr lang="mr-IN" sz="1400" b="1" dirty="0" smtClean="0">
                <a:solidFill>
                  <a:srgbClr val="008000"/>
                </a:solidFill>
              </a:rPr>
              <a:t>"-</a:t>
            </a:r>
            <a:r>
              <a:rPr lang="mr-IN" sz="1400" b="1" dirty="0">
                <a:solidFill>
                  <a:srgbClr val="008000"/>
                </a:solidFill>
              </a:rPr>
              <a:t>Xmx256m</a:t>
            </a:r>
            <a:r>
              <a:rPr lang="mr-IN" sz="1400" b="1" dirty="0" smtClean="0">
                <a:solidFill>
                  <a:srgbClr val="008000"/>
                </a:solidFill>
              </a:rPr>
              <a:t>"</a:t>
            </a:r>
            <a:r>
              <a:rPr lang="mr-IN" sz="1400" dirty="0" smtClean="0"/>
              <a:t>],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healthChecks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[</a:t>
            </a:r>
            <a:br>
              <a:rPr lang="mr-IN" sz="1400" dirty="0"/>
            </a:br>
            <a:r>
              <a:rPr lang="mr-IN" sz="1400" dirty="0"/>
              <a:t>    {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protocol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"HTTP</a:t>
            </a:r>
            <a:r>
              <a:rPr lang="mr-IN" sz="1400" b="1" dirty="0" smtClean="0">
                <a:solidFill>
                  <a:srgbClr val="008000"/>
                </a:solidFill>
              </a:rPr>
              <a:t>"</a:t>
            </a:r>
            <a:r>
              <a:rPr lang="mr-IN" sz="1400" dirty="0" smtClean="0"/>
              <a:t>,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port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12340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path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"/</a:t>
            </a:r>
            <a:r>
              <a:rPr lang="mr-IN" sz="1400" b="1" dirty="0" err="1">
                <a:solidFill>
                  <a:srgbClr val="008000"/>
                </a:solidFill>
              </a:rPr>
              <a:t>metrics</a:t>
            </a:r>
            <a:r>
              <a:rPr lang="mr-IN" sz="1400" b="1" dirty="0">
                <a:solidFill>
                  <a:srgbClr val="008000"/>
                </a:solidFill>
              </a:rPr>
              <a:t>/</a:t>
            </a:r>
            <a:r>
              <a:rPr lang="mr-IN" sz="1400" b="1" dirty="0" err="1">
                <a:solidFill>
                  <a:srgbClr val="008000"/>
                </a:solidFill>
              </a:rPr>
              <a:t>ping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intervalSeconds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timeoutSeconds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maxConsecutiveFailures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3</a:t>
            </a:r>
            <a:br>
              <a:rPr lang="mr-IN" sz="1400" dirty="0">
                <a:solidFill>
                  <a:srgbClr val="0000FF"/>
                </a:solidFill>
              </a:rPr>
            </a:br>
            <a:r>
              <a:rPr lang="mr-IN" sz="1400" dirty="0">
                <a:solidFill>
                  <a:srgbClr val="0000FF"/>
                </a:solidFill>
              </a:rPr>
              <a:t> </a:t>
            </a:r>
            <a:r>
              <a:rPr lang="de-DE" sz="1400" dirty="0" smtClean="0">
                <a:solidFill>
                  <a:srgbClr val="0000FF"/>
                </a:solidFill>
              </a:rPr>
              <a:t>      </a:t>
            </a:r>
            <a:r>
              <a:rPr lang="mr-IN" sz="1400" dirty="0" smtClean="0"/>
              <a:t>}],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constraints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[[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b="1" dirty="0" err="1">
                <a:solidFill>
                  <a:srgbClr val="008000"/>
                </a:solidFill>
              </a:rPr>
              <a:t>hostname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dirty="0"/>
              <a:t>, </a:t>
            </a:r>
            <a:r>
              <a:rPr lang="mr-IN" sz="1400" b="1" dirty="0">
                <a:solidFill>
                  <a:srgbClr val="008000"/>
                </a:solidFill>
              </a:rPr>
              <a:t>"UNIQUE"</a:t>
            </a:r>
            <a:r>
              <a:rPr lang="mr-IN" sz="1400" dirty="0"/>
              <a:t>]]</a:t>
            </a:r>
            <a:br>
              <a:rPr lang="mr-IN" sz="1400" dirty="0"/>
            </a:br>
            <a:r>
              <a:rPr lang="mr-IN" sz="1400" dirty="0"/>
              <a:t>}</a:t>
            </a:r>
            <a:endParaRPr 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6487112" y="825808"/>
            <a:ext cx="5556329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Application ID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Required resources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Number of application instances (can also be scaled afterwards)</a:t>
            </a:r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The Docker image to instantiate</a:t>
            </a:r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The Docker networking mode</a:t>
            </a:r>
            <a:endParaRPr 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6477462" y="2988265"/>
            <a:ext cx="485581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The ports to be exported (also port mapping supported)</a:t>
            </a:r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Environment variables e.g. endpoint names</a:t>
            </a:r>
            <a:r>
              <a:rPr lang="en-US" sz="1400" dirty="0"/>
              <a:t/>
            </a:r>
            <a:br>
              <a:rPr lang="en-US" sz="1400" dirty="0"/>
            </a:br>
            <a:endParaRPr lang="en-US" sz="1400" dirty="0" smtClean="0"/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Container startup arguments</a:t>
            </a:r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6503154" y="4389302"/>
            <a:ext cx="223490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Health checks</a:t>
            </a:r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  <a:p>
            <a:pPr marL="285750" indent="-285750">
              <a:buFont typeface="Wingdings" charset="2"/>
              <a:buChar char="§"/>
            </a:pPr>
            <a:endParaRPr lang="en-US" sz="1400" dirty="0" smtClean="0"/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  <a:p>
            <a:pPr marL="285750" indent="-285750">
              <a:buFont typeface="Wingdings" charset="2"/>
              <a:buChar char="§"/>
            </a:pPr>
            <a:endParaRPr lang="en-US" sz="1400" dirty="0" smtClean="0"/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  <a:p>
            <a:pPr marL="285750" indent="-285750">
              <a:buFont typeface="Wingdings" charset="2"/>
              <a:buChar char="§"/>
            </a:pPr>
            <a:endParaRPr lang="en-US" sz="1400" dirty="0" smtClean="0"/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Placement constraints</a:t>
            </a:r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62869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 </a:t>
            </a:r>
            <a:r>
              <a:rPr lang="de-DE" dirty="0" err="1" smtClean="0"/>
              <a:t>equivalent</a:t>
            </a:r>
            <a:r>
              <a:rPr lang="de-DE" dirty="0" smtClean="0"/>
              <a:t> Marathon </a:t>
            </a:r>
            <a:r>
              <a:rPr lang="de-DE" dirty="0" err="1" smtClean="0"/>
              <a:t>Blueprint</a:t>
            </a:r>
            <a:r>
              <a:rPr lang="de-DE" dirty="0" smtClean="0"/>
              <a:t>: </a:t>
            </a:r>
            <a:r>
              <a:rPr lang="de-DE" dirty="0" err="1" smtClean="0"/>
              <a:t>Consul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22</a:t>
            </a:fld>
            <a:endParaRPr lang="de-DE"/>
          </a:p>
        </p:txBody>
      </p:sp>
      <p:sp>
        <p:nvSpPr>
          <p:cNvPr id="5" name="Rectangle 4"/>
          <p:cNvSpPr/>
          <p:nvPr/>
        </p:nvSpPr>
        <p:spPr>
          <a:xfrm>
            <a:off x="389468" y="1092147"/>
            <a:ext cx="7134279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r-IN" sz="1400" dirty="0" smtClean="0"/>
              <a:t>{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id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b="1" dirty="0" err="1">
                <a:solidFill>
                  <a:srgbClr val="008000"/>
                </a:solidFill>
              </a:rPr>
              <a:t>consul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cpus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</a:t>
            </a:r>
            <a:r>
              <a:rPr lang="mr-IN" sz="1400" dirty="0" smtClean="0"/>
              <a:t>,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mem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256</a:t>
            </a:r>
            <a:r>
              <a:rPr lang="mr-IN" sz="1400" dirty="0" smtClean="0"/>
              <a:t>,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disk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instances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cmd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"/</a:t>
            </a:r>
            <a:r>
              <a:rPr lang="mr-IN" sz="1400" b="1" dirty="0" err="1">
                <a:solidFill>
                  <a:srgbClr val="008000"/>
                </a:solidFill>
              </a:rPr>
              <a:t>bin</a:t>
            </a:r>
            <a:r>
              <a:rPr lang="mr-IN" sz="1400" b="1" dirty="0">
                <a:solidFill>
                  <a:srgbClr val="008000"/>
                </a:solidFill>
              </a:rPr>
              <a:t>/</a:t>
            </a:r>
            <a:r>
              <a:rPr lang="mr-IN" sz="1400" b="1" dirty="0" err="1">
                <a:solidFill>
                  <a:srgbClr val="008000"/>
                </a:solidFill>
              </a:rPr>
              <a:t>consul</a:t>
            </a:r>
            <a:r>
              <a:rPr lang="mr-IN" sz="1400" b="1" dirty="0">
                <a:solidFill>
                  <a:srgbClr val="008000"/>
                </a:solidFill>
              </a:rPr>
              <a:t> </a:t>
            </a:r>
            <a:r>
              <a:rPr lang="mr-IN" sz="1400" b="1" dirty="0" err="1">
                <a:solidFill>
                  <a:srgbClr val="008000"/>
                </a:solidFill>
              </a:rPr>
              <a:t>agent</a:t>
            </a:r>
            <a:r>
              <a:rPr lang="mr-IN" sz="1400" b="1" dirty="0">
                <a:solidFill>
                  <a:srgbClr val="008000"/>
                </a:solidFill>
              </a:rPr>
              <a:t> -</a:t>
            </a:r>
            <a:r>
              <a:rPr lang="mr-IN" sz="1400" b="1" dirty="0" err="1">
                <a:solidFill>
                  <a:srgbClr val="008000"/>
                </a:solidFill>
              </a:rPr>
              <a:t>server</a:t>
            </a:r>
            <a:r>
              <a:rPr lang="mr-IN" sz="1400" b="1" dirty="0">
                <a:solidFill>
                  <a:srgbClr val="008000"/>
                </a:solidFill>
              </a:rPr>
              <a:t> -</a:t>
            </a:r>
            <a:r>
              <a:rPr lang="mr-IN" sz="1400" b="1" dirty="0" err="1">
                <a:solidFill>
                  <a:srgbClr val="008000"/>
                </a:solidFill>
              </a:rPr>
              <a:t>ui</a:t>
            </a:r>
            <a:r>
              <a:rPr lang="mr-IN" sz="1400" b="1" dirty="0">
                <a:solidFill>
                  <a:srgbClr val="008000"/>
                </a:solidFill>
              </a:rPr>
              <a:t> -</a:t>
            </a:r>
            <a:r>
              <a:rPr lang="mr-IN" sz="1400" b="1" dirty="0" err="1">
                <a:solidFill>
                  <a:srgbClr val="008000"/>
                </a:solidFill>
              </a:rPr>
              <a:t>advertise</a:t>
            </a:r>
            <a:r>
              <a:rPr lang="mr-IN" sz="1400" b="1" dirty="0">
                <a:solidFill>
                  <a:srgbClr val="008000"/>
                </a:solidFill>
              </a:rPr>
              <a:t>=$HOST -</a:t>
            </a:r>
            <a:r>
              <a:rPr lang="mr-IN" sz="1400" b="1" dirty="0" err="1">
                <a:solidFill>
                  <a:srgbClr val="008000"/>
                </a:solidFill>
              </a:rPr>
              <a:t>config-dir</a:t>
            </a:r>
            <a:r>
              <a:rPr lang="mr-IN" sz="1400" b="1" dirty="0">
                <a:solidFill>
                  <a:srgbClr val="008000"/>
                </a:solidFill>
              </a:rPr>
              <a:t>=/</a:t>
            </a:r>
            <a:r>
              <a:rPr lang="mr-IN" sz="1400" b="1" dirty="0" err="1">
                <a:solidFill>
                  <a:srgbClr val="008000"/>
                </a:solidFill>
              </a:rPr>
              <a:t>config</a:t>
            </a:r>
            <a:r>
              <a:rPr lang="mr-IN" sz="1400" b="1" dirty="0">
                <a:solidFill>
                  <a:srgbClr val="008000"/>
                </a:solidFill>
              </a:rPr>
              <a:t> -</a:t>
            </a:r>
            <a:r>
              <a:rPr lang="mr-IN" sz="1400" b="1" dirty="0" err="1">
                <a:solidFill>
                  <a:srgbClr val="008000"/>
                </a:solidFill>
              </a:rPr>
              <a:t>data-dir</a:t>
            </a:r>
            <a:r>
              <a:rPr lang="mr-IN" sz="1400" b="1" dirty="0">
                <a:solidFill>
                  <a:srgbClr val="008000"/>
                </a:solidFill>
              </a:rPr>
              <a:t>=/</a:t>
            </a:r>
            <a:r>
              <a:rPr lang="mr-IN" sz="1400" b="1" dirty="0" err="1">
                <a:solidFill>
                  <a:srgbClr val="008000"/>
                </a:solidFill>
              </a:rPr>
              <a:t>tmp</a:t>
            </a:r>
            <a:r>
              <a:rPr lang="mr-IN" sz="1400" b="1" dirty="0">
                <a:solidFill>
                  <a:srgbClr val="008000"/>
                </a:solidFill>
              </a:rPr>
              <a:t>/</a:t>
            </a:r>
            <a:r>
              <a:rPr lang="mr-IN" sz="1400" b="1" dirty="0" err="1">
                <a:solidFill>
                  <a:srgbClr val="008000"/>
                </a:solidFill>
              </a:rPr>
              <a:t>consul</a:t>
            </a:r>
            <a:r>
              <a:rPr lang="mr-IN" sz="1400" b="1" dirty="0">
                <a:solidFill>
                  <a:srgbClr val="008000"/>
                </a:solidFill>
              </a:rPr>
              <a:t> -</a:t>
            </a:r>
            <a:r>
              <a:rPr lang="mr-IN" sz="1400" b="1" dirty="0" err="1">
                <a:solidFill>
                  <a:srgbClr val="008000"/>
                </a:solidFill>
              </a:rPr>
              <a:t>bootstrap-expect</a:t>
            </a:r>
            <a:r>
              <a:rPr lang="mr-IN" sz="1400" b="1" dirty="0">
                <a:solidFill>
                  <a:srgbClr val="008000"/>
                </a:solidFill>
              </a:rPr>
              <a:t>=1 -</a:t>
            </a:r>
            <a:r>
              <a:rPr lang="mr-IN" sz="1400" b="1" dirty="0" err="1">
                <a:solidFill>
                  <a:srgbClr val="008000"/>
                </a:solidFill>
              </a:rPr>
              <a:t>node</a:t>
            </a:r>
            <a:r>
              <a:rPr lang="mr-IN" sz="1400" b="1" dirty="0">
                <a:solidFill>
                  <a:srgbClr val="008000"/>
                </a:solidFill>
              </a:rPr>
              <a:t>=</a:t>
            </a:r>
            <a:r>
              <a:rPr lang="mr-IN" sz="1400" b="1" dirty="0" err="1">
                <a:solidFill>
                  <a:srgbClr val="008000"/>
                </a:solidFill>
              </a:rPr>
              <a:t>consul-server</a:t>
            </a:r>
            <a:r>
              <a:rPr lang="mr-IN" sz="1400" b="1" dirty="0">
                <a:solidFill>
                  <a:srgbClr val="008000"/>
                </a:solidFill>
              </a:rPr>
              <a:t> -</a:t>
            </a:r>
            <a:r>
              <a:rPr lang="mr-IN" sz="1400" b="1" dirty="0" err="1">
                <a:solidFill>
                  <a:srgbClr val="008000"/>
                </a:solidFill>
              </a:rPr>
              <a:t>client</a:t>
            </a:r>
            <a:r>
              <a:rPr lang="mr-IN" sz="1400" b="1" dirty="0">
                <a:solidFill>
                  <a:srgbClr val="008000"/>
                </a:solidFill>
              </a:rPr>
              <a:t>=0.0.0.0</a:t>
            </a:r>
            <a:r>
              <a:rPr lang="mr-IN" sz="1400" b="1" dirty="0" smtClean="0">
                <a:solidFill>
                  <a:srgbClr val="008000"/>
                </a:solidFill>
              </a:rPr>
              <a:t>"</a:t>
            </a:r>
            <a:r>
              <a:rPr lang="mr-IN" sz="1400" dirty="0" smtClean="0"/>
              <a:t>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container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{</a:t>
            </a:r>
            <a:br>
              <a:rPr lang="mr-IN" sz="1400" dirty="0"/>
            </a:br>
            <a:r>
              <a:rPr lang="mr-IN" sz="1400" dirty="0"/>
              <a:t>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docker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{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image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b="1" dirty="0" err="1">
                <a:solidFill>
                  <a:srgbClr val="008000"/>
                </a:solidFill>
              </a:rPr>
              <a:t>gliderlabs</a:t>
            </a:r>
            <a:r>
              <a:rPr lang="mr-IN" sz="1400" b="1" dirty="0">
                <a:solidFill>
                  <a:srgbClr val="008000"/>
                </a:solidFill>
              </a:rPr>
              <a:t>/consul-server:0.6"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forcePullImage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 err="1">
                <a:solidFill>
                  <a:srgbClr val="000080"/>
                </a:solidFill>
              </a:rPr>
              <a:t>true</a:t>
            </a:r>
            <a:r>
              <a:rPr lang="mr-IN" sz="1400" dirty="0" smtClean="0"/>
              <a:t>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network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"HOST"</a:t>
            </a:r>
            <a:br>
              <a:rPr lang="mr-IN" sz="1400" b="1" dirty="0">
                <a:solidFill>
                  <a:srgbClr val="008000"/>
                </a:solidFill>
              </a:rPr>
            </a:br>
            <a:r>
              <a:rPr lang="mr-IN" sz="1400" b="1" dirty="0">
                <a:solidFill>
                  <a:srgbClr val="008000"/>
                </a:solidFill>
              </a:rPr>
              <a:t>    </a:t>
            </a:r>
            <a:r>
              <a:rPr lang="mr-IN" sz="1400" dirty="0"/>
              <a:t>}</a:t>
            </a:r>
            <a:br>
              <a:rPr lang="mr-IN" sz="1400" dirty="0"/>
            </a:br>
            <a:r>
              <a:rPr lang="mr-IN" sz="1400" dirty="0"/>
              <a:t>  },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ports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[</a:t>
            </a:r>
            <a:r>
              <a:rPr lang="mr-IN" sz="1400" dirty="0">
                <a:solidFill>
                  <a:srgbClr val="0000FF"/>
                </a:solidFill>
              </a:rPr>
              <a:t>8300</a:t>
            </a:r>
            <a:r>
              <a:rPr lang="mr-IN" sz="1400" dirty="0"/>
              <a:t>, </a:t>
            </a:r>
            <a:r>
              <a:rPr lang="mr-IN" sz="1400" dirty="0">
                <a:solidFill>
                  <a:srgbClr val="0000FF"/>
                </a:solidFill>
              </a:rPr>
              <a:t>8301</a:t>
            </a:r>
            <a:r>
              <a:rPr lang="mr-IN" sz="1400" dirty="0"/>
              <a:t>, </a:t>
            </a:r>
            <a:r>
              <a:rPr lang="mr-IN" sz="1400" dirty="0">
                <a:solidFill>
                  <a:srgbClr val="0000FF"/>
                </a:solidFill>
              </a:rPr>
              <a:t>8302</a:t>
            </a:r>
            <a:r>
              <a:rPr lang="mr-IN" sz="1400" dirty="0"/>
              <a:t>, </a:t>
            </a:r>
            <a:r>
              <a:rPr lang="mr-IN" sz="1400" dirty="0">
                <a:solidFill>
                  <a:srgbClr val="0000FF"/>
                </a:solidFill>
              </a:rPr>
              <a:t>8400</a:t>
            </a:r>
            <a:r>
              <a:rPr lang="mr-IN" sz="1400" dirty="0"/>
              <a:t>, </a:t>
            </a:r>
            <a:r>
              <a:rPr lang="mr-IN" sz="1400" dirty="0">
                <a:solidFill>
                  <a:srgbClr val="0000FF"/>
                </a:solidFill>
              </a:rPr>
              <a:t>8500</a:t>
            </a:r>
            <a:r>
              <a:rPr lang="mr-IN" sz="1400" dirty="0"/>
              <a:t>, </a:t>
            </a:r>
            <a:r>
              <a:rPr lang="mr-IN" sz="1400" dirty="0">
                <a:solidFill>
                  <a:srgbClr val="0000FF"/>
                </a:solidFill>
              </a:rPr>
              <a:t>8600</a:t>
            </a:r>
            <a:r>
              <a:rPr lang="mr-IN" sz="1400" dirty="0" smtClean="0"/>
              <a:t>],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env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{</a:t>
            </a:r>
            <a:br>
              <a:rPr lang="mr-IN" sz="1400" dirty="0"/>
            </a:br>
            <a:r>
              <a:rPr lang="mr-IN" sz="1400" dirty="0"/>
              <a:t>    </a:t>
            </a:r>
            <a:r>
              <a:rPr lang="mr-IN" sz="1400" b="1" dirty="0">
                <a:solidFill>
                  <a:srgbClr val="660E7A"/>
                </a:solidFill>
              </a:rPr>
              <a:t>"GOMAXPROCS"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"10"</a:t>
            </a:r>
            <a:br>
              <a:rPr lang="mr-IN" sz="1400" b="1" dirty="0">
                <a:solidFill>
                  <a:srgbClr val="008000"/>
                </a:solidFill>
              </a:rPr>
            </a:br>
            <a:r>
              <a:rPr lang="mr-IN" sz="1400" b="1" dirty="0">
                <a:solidFill>
                  <a:srgbClr val="008000"/>
                </a:solidFill>
              </a:rPr>
              <a:t>  </a:t>
            </a:r>
            <a:r>
              <a:rPr lang="mr-IN" sz="1400" dirty="0"/>
              <a:t>},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healthChecks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[</a:t>
            </a:r>
            <a:br>
              <a:rPr lang="mr-IN" sz="1400" dirty="0"/>
            </a:br>
            <a:r>
              <a:rPr lang="mr-IN" sz="1400" dirty="0"/>
              <a:t>    {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protocol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"HTTP</a:t>
            </a:r>
            <a:r>
              <a:rPr lang="mr-IN" sz="1400" b="1" dirty="0" smtClean="0">
                <a:solidFill>
                  <a:srgbClr val="008000"/>
                </a:solidFill>
              </a:rPr>
              <a:t>"</a:t>
            </a:r>
            <a:r>
              <a:rPr lang="mr-IN" sz="1400" dirty="0" smtClean="0"/>
              <a:t>,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port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8500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path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"/v1/</a:t>
            </a:r>
            <a:r>
              <a:rPr lang="mr-IN" sz="1400" b="1" dirty="0" err="1">
                <a:solidFill>
                  <a:srgbClr val="008000"/>
                </a:solidFill>
              </a:rPr>
              <a:t>status</a:t>
            </a:r>
            <a:r>
              <a:rPr lang="mr-IN" sz="1400" b="1" dirty="0">
                <a:solidFill>
                  <a:srgbClr val="008000"/>
                </a:solidFill>
              </a:rPr>
              <a:t>/</a:t>
            </a:r>
            <a:r>
              <a:rPr lang="mr-IN" sz="1400" b="1" dirty="0" err="1">
                <a:solidFill>
                  <a:srgbClr val="008000"/>
                </a:solidFill>
              </a:rPr>
              <a:t>leader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intervalSeconds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timeoutSeconds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maxConsecutiveFailures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3</a:t>
            </a:r>
            <a:br>
              <a:rPr lang="mr-IN" sz="1400" dirty="0">
                <a:solidFill>
                  <a:srgbClr val="0000FF"/>
                </a:solidFill>
              </a:rPr>
            </a:br>
            <a:r>
              <a:rPr lang="mr-IN" sz="1400" dirty="0">
                <a:solidFill>
                  <a:srgbClr val="0000FF"/>
                </a:solidFill>
              </a:rPr>
              <a:t>    </a:t>
            </a:r>
            <a:r>
              <a:rPr lang="mr-IN" sz="1400" dirty="0" smtClean="0"/>
              <a:t>}]}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8146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23</a:t>
            </a:fld>
            <a:endParaRPr lang="de-DE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 Orchestration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72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 Orchestration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24</a:t>
            </a:fld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89467" y="1783954"/>
            <a:ext cx="11168125" cy="4759325"/>
          </a:xfrm>
        </p:spPr>
        <p:txBody>
          <a:bodyPr/>
          <a:lstStyle/>
          <a:p>
            <a:r>
              <a:rPr lang="en-US" dirty="0" smtClean="0"/>
              <a:t>Virtual IPs</a:t>
            </a:r>
          </a:p>
          <a:p>
            <a:r>
              <a:rPr lang="en-US" dirty="0" smtClean="0"/>
              <a:t>DNS </a:t>
            </a:r>
          </a:p>
          <a:p>
            <a:r>
              <a:rPr lang="en-US" dirty="0" smtClean="0"/>
              <a:t>Marathon-LB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89467" y="6173947"/>
            <a:ext cx="100158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docs.mesosphere.com</a:t>
            </a:r>
            <a:r>
              <a:rPr lang="en-US" dirty="0"/>
              <a:t>/1.8/usage/service-discovery/</a:t>
            </a:r>
          </a:p>
        </p:txBody>
      </p:sp>
    </p:spTree>
    <p:extLst>
      <p:ext uri="{BB962C8B-B14F-4D97-AF65-F5344CB8AC3E}">
        <p14:creationId xmlns:p14="http://schemas.microsoft.com/office/powerpoint/2010/main" val="1040952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25</a:t>
            </a:fld>
            <a:endParaRPr lang="de-DE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Storage Orchestration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597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55823" y="2624920"/>
            <a:ext cx="9575800" cy="348540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1271430" y="4086558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" name="Rechteck 5"/>
          <p:cNvSpPr/>
          <p:nvPr/>
        </p:nvSpPr>
        <p:spPr>
          <a:xfrm>
            <a:off x="1271430" y="3080916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1271430" y="1683993"/>
            <a:ext cx="6428219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9" name="Rechteck 8"/>
          <p:cNvSpPr/>
          <p:nvPr/>
        </p:nvSpPr>
        <p:spPr>
          <a:xfrm>
            <a:off x="1280698" y="5128651"/>
            <a:ext cx="9135320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3" name="Textfeld 12"/>
          <p:cNvSpPr txBox="1"/>
          <p:nvPr/>
        </p:nvSpPr>
        <p:spPr>
          <a:xfrm>
            <a:off x="4056634" y="5256794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4040820" y="4229806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4040820" y="3219665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1431224" y="1611230"/>
            <a:ext cx="3924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</a:t>
            </a:r>
            <a:b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</a:b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7" name="Abgerundetes Rechteck 16"/>
          <p:cNvSpPr/>
          <p:nvPr/>
        </p:nvSpPr>
        <p:spPr>
          <a:xfrm>
            <a:off x="4927600" y="1782823"/>
            <a:ext cx="2674895" cy="54332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Cloud Native App</a:t>
            </a:r>
          </a:p>
        </p:txBody>
      </p:sp>
      <p:sp>
        <p:nvSpPr>
          <p:cNvPr id="18" name="Abgerundetes Rechteck 17"/>
          <p:cNvSpPr/>
          <p:nvPr/>
        </p:nvSpPr>
        <p:spPr>
          <a:xfrm>
            <a:off x="8199203" y="3168865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19" name="Abgerundetes Rechteck 18"/>
          <p:cNvSpPr/>
          <p:nvPr/>
        </p:nvSpPr>
        <p:spPr>
          <a:xfrm>
            <a:off x="8199203" y="4212027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20" name="Abgerundetes Rechteck 19"/>
          <p:cNvSpPr/>
          <p:nvPr/>
        </p:nvSpPr>
        <p:spPr>
          <a:xfrm>
            <a:off x="8199203" y="5256794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  <p:sp>
        <p:nvSpPr>
          <p:cNvPr id="24" name="Rechteck 23"/>
          <p:cNvSpPr/>
          <p:nvPr/>
        </p:nvSpPr>
        <p:spPr>
          <a:xfrm>
            <a:off x="7854715" y="1683017"/>
            <a:ext cx="2561301" cy="7683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Applications</a:t>
            </a:r>
            <a:endParaRPr lang="de-DE" sz="2400" dirty="0" smtClean="0"/>
          </a:p>
        </p:txBody>
      </p:sp>
      <p:sp>
        <p:nvSpPr>
          <p:cNvPr id="27" name="Textfeld 14"/>
          <p:cNvSpPr txBox="1"/>
          <p:nvPr/>
        </p:nvSpPr>
        <p:spPr>
          <a:xfrm>
            <a:off x="3761420" y="2584236"/>
            <a:ext cx="3709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Operating System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781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/>
          <a:srcRect t="52977"/>
          <a:stretch/>
        </p:blipFill>
        <p:spPr>
          <a:xfrm>
            <a:off x="1190483" y="1152144"/>
            <a:ext cx="10326603" cy="3255264"/>
          </a:xfrm>
          <a:prstGeom prst="rect">
            <a:avLst/>
          </a:prstGeom>
        </p:spPr>
      </p:pic>
      <p:sp>
        <p:nvSpPr>
          <p:cNvPr id="11" name="Abgerundete rechteckige Legende 10"/>
          <p:cNvSpPr/>
          <p:nvPr/>
        </p:nvSpPr>
        <p:spPr>
          <a:xfrm>
            <a:off x="9172200" y="1092343"/>
            <a:ext cx="2686801" cy="1103236"/>
          </a:xfrm>
          <a:prstGeom prst="wedgeRoundRectCallout">
            <a:avLst>
              <a:gd name="adj1" fmla="val -68735"/>
              <a:gd name="adj2" fmla="val 35120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run</a:t>
            </a:r>
            <a:r>
              <a:rPr lang="de-DE" sz="1600" dirty="0" smtClean="0">
                <a:solidFill>
                  <a:schemeClr val="tx1"/>
                </a:solidFill>
              </a:rPr>
              <a:t> (</a:t>
            </a:r>
            <a:r>
              <a:rPr lang="de-DE" sz="1600" dirty="0" err="1" smtClean="0">
                <a:solidFill>
                  <a:schemeClr val="tx1"/>
                </a:solidFill>
              </a:rPr>
              <a:t>containerized</a:t>
            </a:r>
            <a:r>
              <a:rPr lang="de-DE" sz="1600" dirty="0" smtClean="0">
                <a:solidFill>
                  <a:schemeClr val="tx1"/>
                </a:solidFill>
              </a:rPr>
              <a:t>) </a:t>
            </a:r>
            <a:r>
              <a:rPr lang="de-DE" sz="1600" dirty="0" err="1" smtClean="0">
                <a:solidFill>
                  <a:schemeClr val="tx1"/>
                </a:solidFill>
              </a:rPr>
              <a:t>applications</a:t>
            </a:r>
            <a:r>
              <a:rPr lang="de-DE" sz="1600" dirty="0" smtClean="0">
                <a:solidFill>
                  <a:schemeClr val="tx1"/>
                </a:solidFill>
              </a:rPr>
              <a:t> on a </a:t>
            </a:r>
            <a:r>
              <a:rPr lang="de-DE" sz="1600" dirty="0" err="1" smtClean="0">
                <a:solidFill>
                  <a:schemeClr val="tx1"/>
                </a:solidFill>
              </a:rPr>
              <a:t>cluster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  <a:br>
              <a:rPr lang="de-DE" sz="1600" dirty="0" smtClean="0">
                <a:solidFill>
                  <a:schemeClr val="tx1"/>
                </a:solidFill>
              </a:rPr>
            </a:br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automate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standard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operations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procedures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218699" y="2509147"/>
            <a:ext cx="2470071" cy="1306514"/>
          </a:xfrm>
          <a:prstGeom prst="wedgeRoundRectCallout">
            <a:avLst>
              <a:gd name="adj1" fmla="val 59666"/>
              <a:gd name="adj2" fmla="val -37079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provide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the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right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resources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for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container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execution</a:t>
            </a:r>
            <a:r>
              <a:rPr lang="de-DE" sz="1600" dirty="0" smtClean="0">
                <a:solidFill>
                  <a:schemeClr val="tx1"/>
                </a:solidFill>
              </a:rPr>
              <a:t>? (e.g. </a:t>
            </a:r>
            <a:r>
              <a:rPr lang="de-DE" sz="1600" dirty="0" err="1" smtClean="0">
                <a:solidFill>
                  <a:schemeClr val="tx1"/>
                </a:solidFill>
              </a:rPr>
              <a:t>for</a:t>
            </a:r>
            <a:r>
              <a:rPr lang="de-DE" sz="1600" dirty="0" smtClean="0">
                <a:solidFill>
                  <a:schemeClr val="tx1"/>
                </a:solidFill>
              </a:rPr>
              <a:t> high </a:t>
            </a:r>
            <a:r>
              <a:rPr lang="de-DE" sz="1600" dirty="0" err="1" smtClean="0">
                <a:solidFill>
                  <a:schemeClr val="tx1"/>
                </a:solidFill>
              </a:rPr>
              <a:t>utilization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8677884" y="2347979"/>
            <a:ext cx="3116787" cy="598486"/>
          </a:xfrm>
          <a:prstGeom prst="wedgeRoundRectCallout">
            <a:avLst>
              <a:gd name="adj1" fmla="val -45507"/>
              <a:gd name="adj2" fmla="val 94053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decouple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from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physical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hardware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389468" y="344169"/>
            <a:ext cx="11168124" cy="995362"/>
          </a:xfrm>
        </p:spPr>
        <p:txBody>
          <a:bodyPr/>
          <a:lstStyle/>
          <a:p>
            <a:r>
              <a:rPr lang="de-DE" dirty="0" smtClean="0"/>
              <a:t>The </a:t>
            </a:r>
            <a:r>
              <a:rPr lang="de-DE" dirty="0" err="1" smtClean="0"/>
              <a:t>Anatomy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Cluster Operating System</a:t>
            </a:r>
            <a:endParaRPr lang="de-DE" dirty="0"/>
          </a:p>
        </p:txBody>
      </p:sp>
      <p:sp>
        <p:nvSpPr>
          <p:cNvPr id="2" name="TextBox 1"/>
          <p:cNvSpPr txBox="1"/>
          <p:nvPr/>
        </p:nvSpPr>
        <p:spPr>
          <a:xfrm>
            <a:off x="1190483" y="4507915"/>
            <a:ext cx="8988230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Often also includes </a:t>
            </a:r>
            <a:r>
              <a:rPr lang="en-US" sz="1600" b="1" dirty="0" err="1" smtClean="0"/>
              <a:t>addidtional</a:t>
            </a:r>
            <a:r>
              <a:rPr lang="en-US" sz="1600" b="1" dirty="0" smtClean="0"/>
              <a:t> services like: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600" dirty="0" smtClean="0"/>
              <a:t>Package Manager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600" dirty="0" smtClean="0"/>
              <a:t>Private Container Registry</a:t>
            </a:r>
            <a:endParaRPr lang="en-US" sz="1600" dirty="0"/>
          </a:p>
          <a:p>
            <a:pPr marL="285750" indent="-285750">
              <a:buFont typeface="Wingdings" charset="2"/>
              <a:buChar char="§"/>
            </a:pPr>
            <a:r>
              <a:rPr lang="en-US" sz="1600" dirty="0" smtClean="0"/>
              <a:t>Multi-Tenancy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600" dirty="0" smtClean="0"/>
              <a:t>Cross-DC-Federation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600" dirty="0" smtClean="0"/>
              <a:t>Credentials / Certificate Management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600" dirty="0" smtClean="0"/>
              <a:t>Roles &amp; Rights Management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600" dirty="0" smtClean="0"/>
              <a:t>Basic Cloud Native Application Platform: Service Discovery (DNS, VIP) and API Gateway (LB)</a:t>
            </a:r>
          </a:p>
        </p:txBody>
      </p:sp>
    </p:spTree>
    <p:extLst>
      <p:ext uri="{BB962C8B-B14F-4D97-AF65-F5344CB8AC3E}">
        <p14:creationId xmlns:p14="http://schemas.microsoft.com/office/powerpoint/2010/main" val="292657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Available</a:t>
            </a:r>
            <a:r>
              <a:rPr lang="de-DE" dirty="0" smtClean="0"/>
              <a:t> Cluster Operating Systems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5</a:t>
            </a:fld>
            <a:endParaRPr lang="de-DE" dirty="0"/>
          </a:p>
        </p:txBody>
      </p:sp>
      <p:pic>
        <p:nvPicPr>
          <p:cNvPr id="146434" name="Picture 2" descr="http://blog.xebia.com/wp-content/uploads/2015/11/nomad-log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5981" y="1877308"/>
            <a:ext cx="3574219" cy="1225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6436" name="Picture 4" descr="https://mesosphere.com/wp-content/uploads/2016/04/logo-horizontal-styled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567" b="21628"/>
          <a:stretch/>
        </p:blipFill>
        <p:spPr bwMode="auto">
          <a:xfrm>
            <a:off x="1043095" y="1203147"/>
            <a:ext cx="4604498" cy="1719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265" y="3247463"/>
            <a:ext cx="3345470" cy="1021168"/>
          </a:xfrm>
          <a:prstGeom prst="rect">
            <a:avLst/>
          </a:prstGeom>
        </p:spPr>
      </p:pic>
      <p:pic>
        <p:nvPicPr>
          <p:cNvPr id="146438" name="Picture 6" descr="https://blog.docker.com/wp-content/uploads/datacenter-titl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0151" y="2444567"/>
            <a:ext cx="2496810" cy="2993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6440" name="Picture 8" descr="https://blog.vshn.ch/content/images/20160811000533-Kubernetes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211" y="4229152"/>
            <a:ext cx="2667000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6442" name="Picture 10" descr="http://danehans.github.io/v3_presentation/images/openshift_logo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6827" y="4553149"/>
            <a:ext cx="1658207" cy="1658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6444" name="Picture 12" descr="https://4d316898179921339078-d9a75669c7c03e35f319fd245eb925b4.ssl.cf2.rackcdn.com/rancher-article/rancher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2882" y="5705139"/>
            <a:ext cx="3946222" cy="810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feld 9"/>
          <p:cNvSpPr txBox="1"/>
          <p:nvPr/>
        </p:nvSpPr>
        <p:spPr>
          <a:xfrm>
            <a:off x="1071994" y="6211356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+ </a:t>
            </a:r>
            <a:r>
              <a:rPr lang="de-DE" b="1" dirty="0" err="1" smtClean="0"/>
              <a:t>Distributions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1245279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Sneak Preview: </a:t>
            </a:r>
            <a:r>
              <a:rPr lang="en-US" dirty="0" smtClean="0"/>
              <a:t>DC/OS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6</a:t>
            </a:fld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89468" y="1030327"/>
            <a:ext cx="4878965" cy="5482200"/>
          </a:xfrm>
        </p:spPr>
        <p:txBody>
          <a:bodyPr/>
          <a:lstStyle/>
          <a:p>
            <a:r>
              <a:rPr lang="en-US" b="1" dirty="0" smtClean="0"/>
              <a:t>Metadata</a:t>
            </a:r>
          </a:p>
          <a:p>
            <a:pPr lvl="1"/>
            <a:r>
              <a:rPr lang="en-US" dirty="0" smtClean="0"/>
              <a:t>Website: </a:t>
            </a:r>
            <a:r>
              <a:rPr lang="en-US" dirty="0">
                <a:hlinkClick r:id="rId2"/>
              </a:rPr>
              <a:t>https://dcos.io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lvl="1"/>
            <a:r>
              <a:rPr lang="en-US" dirty="0" smtClean="0"/>
              <a:t>Initiator: Mesosphere Inc.</a:t>
            </a:r>
          </a:p>
          <a:p>
            <a:pPr lvl="1"/>
            <a:r>
              <a:rPr lang="en-US" dirty="0" smtClean="0"/>
              <a:t>In production use at: </a:t>
            </a:r>
            <a:r>
              <a:rPr lang="de-DE" dirty="0" err="1" smtClean="0"/>
              <a:t>Verizon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br>
              <a:rPr lang="de-DE" dirty="0" smtClean="0"/>
            </a:br>
            <a:r>
              <a:rPr lang="de-DE" dirty="0" smtClean="0"/>
              <a:t>Mesos-</a:t>
            </a:r>
            <a:r>
              <a:rPr lang="de-DE" dirty="0" err="1" smtClean="0"/>
              <a:t>only</a:t>
            </a:r>
            <a:r>
              <a:rPr lang="de-DE" dirty="0" smtClean="0"/>
              <a:t> at Apple, Twitter, </a:t>
            </a:r>
            <a:r>
              <a:rPr lang="de-DE" dirty="0" err="1" smtClean="0"/>
              <a:t>AirBnb</a:t>
            </a:r>
            <a:r>
              <a:rPr lang="de-DE" dirty="0" smtClean="0"/>
              <a:t>, ...</a:t>
            </a:r>
            <a:endParaRPr lang="en-US" dirty="0" smtClean="0"/>
          </a:p>
          <a:p>
            <a:r>
              <a:rPr lang="en-US" b="1" dirty="0" smtClean="0"/>
              <a:t>Basic </a:t>
            </a:r>
            <a:r>
              <a:rPr lang="en-US" b="1" dirty="0" smtClean="0"/>
              <a:t>abstractions</a:t>
            </a:r>
            <a:r>
              <a:rPr lang="en-US" dirty="0" smtClean="0"/>
              <a:t>: Application, Application Group, Deployment</a:t>
            </a:r>
            <a:endParaRPr lang="en-US" dirty="0" smtClean="0"/>
          </a:p>
          <a:p>
            <a:r>
              <a:rPr lang="en-US" b="1" dirty="0" smtClean="0"/>
              <a:t>How to get a running </a:t>
            </a:r>
            <a:r>
              <a:rPr lang="en-US" b="1" dirty="0" smtClean="0"/>
              <a:t>cluster</a:t>
            </a:r>
          </a:p>
          <a:p>
            <a:pPr lvl="1"/>
            <a:r>
              <a:rPr lang="en-US" dirty="0">
                <a:hlinkClick r:id="rId3"/>
              </a:rPr>
              <a:t>https://dcos.io/install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b="1" dirty="0" smtClean="0"/>
              <a:t>Where </a:t>
            </a:r>
            <a:r>
              <a:rPr lang="en-US" b="1" dirty="0"/>
              <a:t>to </a:t>
            </a:r>
            <a:r>
              <a:rPr lang="en-US" b="1" dirty="0" smtClean="0"/>
              <a:t>start</a:t>
            </a:r>
          </a:p>
          <a:p>
            <a:pPr lvl="1"/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dcos.io/docs</a:t>
            </a:r>
            <a:r>
              <a:rPr lang="en-US" dirty="0" smtClean="0"/>
              <a:t> </a:t>
            </a:r>
          </a:p>
          <a:p>
            <a:pPr lvl="1"/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mesosphere.github.io/m</a:t>
            </a:r>
            <a:br>
              <a:rPr lang="en-US" dirty="0" smtClean="0">
                <a:hlinkClick r:id="rId5"/>
              </a:rPr>
            </a:br>
            <a:r>
              <a:rPr lang="en-US" dirty="0" smtClean="0">
                <a:hlinkClick r:id="rId5"/>
              </a:rPr>
              <a:t>arathon/docs/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76037" y="2025689"/>
            <a:ext cx="7161028" cy="29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16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7</a:t>
            </a:fld>
            <a:endParaRPr lang="de-DE" dirty="0"/>
          </a:p>
        </p:txBody>
      </p:sp>
      <p:pic>
        <p:nvPicPr>
          <p:cNvPr id="146436" name="Picture 4" descr="https://mesosphere.com/wp-content/uploads/2016/04/logo-horizontal-styled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567" b="21628"/>
          <a:stretch/>
        </p:blipFill>
        <p:spPr bwMode="auto">
          <a:xfrm>
            <a:off x="0" y="87217"/>
            <a:ext cx="4604498" cy="1719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hteck 4"/>
          <p:cNvSpPr/>
          <p:nvPr/>
        </p:nvSpPr>
        <p:spPr>
          <a:xfrm>
            <a:off x="1655478" y="3470720"/>
            <a:ext cx="5568283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3" name="Rechteck 5"/>
          <p:cNvSpPr/>
          <p:nvPr/>
        </p:nvSpPr>
        <p:spPr>
          <a:xfrm>
            <a:off x="1655479" y="2465078"/>
            <a:ext cx="5568282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4" name="Rechteck 8"/>
          <p:cNvSpPr/>
          <p:nvPr/>
        </p:nvSpPr>
        <p:spPr>
          <a:xfrm>
            <a:off x="1664746" y="4512813"/>
            <a:ext cx="5559015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5" name="Textfeld 12"/>
          <p:cNvSpPr txBox="1"/>
          <p:nvPr/>
        </p:nvSpPr>
        <p:spPr>
          <a:xfrm>
            <a:off x="1924006" y="4686253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6" name="Textfeld 13"/>
          <p:cNvSpPr txBox="1"/>
          <p:nvPr/>
        </p:nvSpPr>
        <p:spPr>
          <a:xfrm>
            <a:off x="1919412" y="3659265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7" name="Textfeld 14"/>
          <p:cNvSpPr txBox="1"/>
          <p:nvPr/>
        </p:nvSpPr>
        <p:spPr>
          <a:xfrm>
            <a:off x="1919412" y="2598324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7391" y="865253"/>
            <a:ext cx="2364916" cy="177368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3144" y="3195108"/>
            <a:ext cx="3730751" cy="131770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5478" y="5554906"/>
            <a:ext cx="2596576" cy="88191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12764" y="5349934"/>
            <a:ext cx="575324" cy="95887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7"/>
          <a:srcRect l="44326" t="5276" r="43755" b="77945"/>
          <a:stretch/>
        </p:blipFill>
        <p:spPr>
          <a:xfrm>
            <a:off x="6251638" y="5546611"/>
            <a:ext cx="791506" cy="626987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4831898" y="5717964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REX-ray</a:t>
            </a:r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933551" y="6252158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Operating System</a:t>
            </a:r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4434220" y="6265038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Storage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004797" y="6268407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Networking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40677" y="1278736"/>
            <a:ext cx="19287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http://</a:t>
            </a:r>
            <a:r>
              <a:rPr lang="en-US" sz="2400" dirty="0" err="1" smtClean="0"/>
              <a:t>dcos.io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764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DC/OS Overview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8</a:t>
            </a:fld>
            <a:endParaRPr lang="de-DE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670" y="1011971"/>
            <a:ext cx="10470922" cy="536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653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DC/OS Architecture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9</a:t>
            </a:fld>
            <a:endParaRPr lang="de-DE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762" y="1035766"/>
            <a:ext cx="9305410" cy="535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66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qaware-folienmaster-1.01">
  <a:themeElements>
    <a:clrScheme name="QAware_Colors">
      <a:dk1>
        <a:srgbClr val="000000"/>
      </a:dk1>
      <a:lt1>
        <a:sysClr val="window" lastClr="FFFFFF"/>
      </a:lt1>
      <a:dk2>
        <a:srgbClr val="666666"/>
      </a:dk2>
      <a:lt2>
        <a:srgbClr val="D2D2D2"/>
      </a:lt2>
      <a:accent1>
        <a:srgbClr val="B34316"/>
      </a:accent1>
      <a:accent2>
        <a:srgbClr val="C84B23"/>
      </a:accent2>
      <a:accent3>
        <a:srgbClr val="CC4B29"/>
      </a:accent3>
      <a:accent4>
        <a:srgbClr val="386B9B"/>
      </a:accent4>
      <a:accent5>
        <a:srgbClr val="619CBB"/>
      </a:accent5>
      <a:accent6>
        <a:srgbClr val="B1D5E3"/>
      </a:accent6>
      <a:hlink>
        <a:srgbClr val="11365A"/>
      </a:hlink>
      <a:folHlink>
        <a:srgbClr val="B2B2B2"/>
      </a:folHlink>
    </a:clrScheme>
    <a:fontScheme name="Office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>
          <a:solidFill>
            <a:schemeClr val="accent4"/>
          </a:solidFill>
        </a:ln>
        <a:effectLst/>
      </a:spPr>
      <a:bodyPr rtlCol="0" anchor="ctr"/>
      <a:lstStyle>
        <a:defPPr algn="ctr">
          <a:defRPr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0" cmpd="sng">
          <a:solidFill>
            <a:schemeClr val="tx2"/>
          </a:solidFill>
          <a:headEnd w="lg" len="med"/>
          <a:tailEnd type="triangl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1195</TotalTime>
  <Words>875</Words>
  <Application>Microsoft Macintosh PowerPoint</Application>
  <PresentationFormat>Widescreen</PresentationFormat>
  <Paragraphs>213</Paragraphs>
  <Slides>25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6" baseType="lpstr">
      <vt:lpstr>Arial Narrow</vt:lpstr>
      <vt:lpstr>Calibri</vt:lpstr>
      <vt:lpstr>Cambria Math</vt:lpstr>
      <vt:lpstr>Helvetica Light</vt:lpstr>
      <vt:lpstr>Lucida Grande</vt:lpstr>
      <vt:lpstr>Mangal</vt:lpstr>
      <vt:lpstr>Source Code Pro</vt:lpstr>
      <vt:lpstr>Wingdings</vt:lpstr>
      <vt:lpstr>Arial</vt:lpstr>
      <vt:lpstr>qaware-folienmaster-1.01</vt:lpstr>
      <vt:lpstr>think-cell Folie</vt:lpstr>
      <vt:lpstr>PowerPoint Presentation</vt:lpstr>
      <vt:lpstr>PowerPoint Presentation</vt:lpstr>
      <vt:lpstr>The Cloud Native Stack</vt:lpstr>
      <vt:lpstr>The Anatomy of a Cluster Operating System</vt:lpstr>
      <vt:lpstr>Available Cluster Operating Systems</vt:lpstr>
      <vt:lpstr>Sneak Preview: DC/OS</vt:lpstr>
      <vt:lpstr>PowerPoint Presentation</vt:lpstr>
      <vt:lpstr>DC/OS Overview</vt:lpstr>
      <vt:lpstr>DC/OS Architecture</vt:lpstr>
      <vt:lpstr>Cluster Scheduling</vt:lpstr>
      <vt:lpstr>Problem Space</vt:lpstr>
      <vt:lpstr>The Datacenter as a Computer: A Cluster should look alike a single computer from the outside (the user‘s perspective)</vt:lpstr>
      <vt:lpstr>The Resource Utilization can be Improved by Dynamic Partitioning. This is the very Job of Cluster Scheduler.</vt:lpstr>
      <vt:lpstr>Apache Mesos</vt:lpstr>
      <vt:lpstr>Cluster Orchestration</vt:lpstr>
      <vt:lpstr>Cluster-Orchestrierung</vt:lpstr>
      <vt:lpstr>Ein Cluster-Orchestrierer automatisiert vielerlei Betriebsaufgaben für Anwendung auf einem Cluster.</vt:lpstr>
      <vt:lpstr>Blaupause einer Anwendung (vereinfacht)</vt:lpstr>
      <vt:lpstr>Marathon ist der 2nd-Level-Scheduler in Mesos, der auf die Ausführung von zustandslosen Services ausgelegt ist.</vt:lpstr>
      <vt:lpstr>A Docker Compose Blueprint</vt:lpstr>
      <vt:lpstr>An equivalent Marathon Blueprint: The Microservice</vt:lpstr>
      <vt:lpstr>An equivalent Marathon Blueprint: Consul</vt:lpstr>
      <vt:lpstr>Network Orchestration</vt:lpstr>
      <vt:lpstr>Network Orchestration</vt:lpstr>
      <vt:lpstr>Storage Orchestration</vt:lpstr>
    </vt:vector>
  </TitlesOfParts>
  <Company>QAware GmbH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Grundlagen von Kommunikationssystemen im Internet</dc:title>
  <dc:creator>Christine Kantsperger</dc:creator>
  <cp:lastModifiedBy>Josef Adersberger</cp:lastModifiedBy>
  <cp:revision>556</cp:revision>
  <dcterms:created xsi:type="dcterms:W3CDTF">2014-10-08T07:51:16Z</dcterms:created>
  <dcterms:modified xsi:type="dcterms:W3CDTF">2016-11-03T15:21:35Z</dcterms:modified>
</cp:coreProperties>
</file>